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2" r:id="rId3"/>
    <p:sldMasterId id="2147483660" r:id="rId4"/>
    <p:sldMasterId id="2147483657" r:id="rId5"/>
  </p:sldMasterIdLst>
  <p:notesMasterIdLst>
    <p:notesMasterId r:id="rId36"/>
  </p:notesMasterIdLst>
  <p:sldIdLst>
    <p:sldId id="256" r:id="rId6"/>
    <p:sldId id="257" r:id="rId7"/>
    <p:sldId id="258" r:id="rId8"/>
    <p:sldId id="290" r:id="rId9"/>
    <p:sldId id="294" r:id="rId10"/>
    <p:sldId id="295" r:id="rId11"/>
    <p:sldId id="298" r:id="rId12"/>
    <p:sldId id="296" r:id="rId13"/>
    <p:sldId id="299" r:id="rId14"/>
    <p:sldId id="300" r:id="rId15"/>
    <p:sldId id="301" r:id="rId16"/>
    <p:sldId id="302" r:id="rId17"/>
    <p:sldId id="292" r:id="rId18"/>
    <p:sldId id="315" r:id="rId19"/>
    <p:sldId id="303" r:id="rId20"/>
    <p:sldId id="304" r:id="rId21"/>
    <p:sldId id="316" r:id="rId22"/>
    <p:sldId id="305" r:id="rId23"/>
    <p:sldId id="291" r:id="rId24"/>
    <p:sldId id="306" r:id="rId25"/>
    <p:sldId id="307" r:id="rId26"/>
    <p:sldId id="308" r:id="rId27"/>
    <p:sldId id="309" r:id="rId28"/>
    <p:sldId id="310" r:id="rId29"/>
    <p:sldId id="311" r:id="rId30"/>
    <p:sldId id="313" r:id="rId31"/>
    <p:sldId id="314" r:id="rId32"/>
    <p:sldId id="312" r:id="rId33"/>
    <p:sldId id="317" r:id="rId34"/>
    <p:sldId id="260" r:id="rId3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66A"/>
    <a:srgbClr val="2540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5" autoAdjust="0"/>
    <p:restoredTop sz="96501" autoAdjust="0"/>
  </p:normalViewPr>
  <p:slideViewPr>
    <p:cSldViewPr>
      <p:cViewPr>
        <p:scale>
          <a:sx n="90" d="100"/>
          <a:sy n="90" d="100"/>
        </p:scale>
        <p:origin x="-804" y="-120"/>
      </p:cViewPr>
      <p:guideLst>
        <p:guide orient="horz" pos="350"/>
        <p:guide pos="431"/>
        <p:guide pos="551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4BADF8-2ED0-4387-8645-50D1A9DAEED2}" type="datetimeFigureOut">
              <a:rPr lang="zh-CN" altLang="en-US" smtClean="0"/>
              <a:t>2016/8/2 Tuesday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985CC1-B28A-482B-B986-428D6AF09EFA}" type="slidenum">
              <a:rPr lang="zh-CN" altLang="en-US" smtClean="0"/>
              <a:t>‹#›</a:t>
            </a:fld>
            <a:endParaRPr lang="zh-CN" altLang="en-US"/>
          </a:p>
        </p:txBody>
      </p:sp>
    </p:spTree>
    <p:extLst>
      <p:ext uri="{BB962C8B-B14F-4D97-AF65-F5344CB8AC3E}">
        <p14:creationId xmlns:p14="http://schemas.microsoft.com/office/powerpoint/2010/main" val="763439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着重讲清区域与上报区域的区别，查询误差时要查询上报区域的。</a:t>
            </a:r>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5</a:t>
            </a:fld>
            <a:endParaRPr lang="zh-CN" altLang="en-US"/>
          </a:p>
        </p:txBody>
      </p:sp>
    </p:spTree>
    <p:extLst>
      <p:ext uri="{BB962C8B-B14F-4D97-AF65-F5344CB8AC3E}">
        <p14:creationId xmlns:p14="http://schemas.microsoft.com/office/powerpoint/2010/main" val="4288606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23</a:t>
            </a:fld>
            <a:endParaRPr lang="zh-CN" altLang="en-US"/>
          </a:p>
        </p:txBody>
      </p:sp>
    </p:spTree>
    <p:extLst>
      <p:ext uri="{BB962C8B-B14F-4D97-AF65-F5344CB8AC3E}">
        <p14:creationId xmlns:p14="http://schemas.microsoft.com/office/powerpoint/2010/main" val="3401343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24</a:t>
            </a:fld>
            <a:endParaRPr lang="zh-CN" altLang="en-US"/>
          </a:p>
        </p:txBody>
      </p:sp>
    </p:spTree>
    <p:extLst>
      <p:ext uri="{BB962C8B-B14F-4D97-AF65-F5344CB8AC3E}">
        <p14:creationId xmlns:p14="http://schemas.microsoft.com/office/powerpoint/2010/main" val="3397683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25</a:t>
            </a:fld>
            <a:endParaRPr lang="zh-CN" altLang="en-US"/>
          </a:p>
        </p:txBody>
      </p:sp>
    </p:spTree>
    <p:extLst>
      <p:ext uri="{BB962C8B-B14F-4D97-AF65-F5344CB8AC3E}">
        <p14:creationId xmlns:p14="http://schemas.microsoft.com/office/powerpoint/2010/main" val="3401343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26</a:t>
            </a:fld>
            <a:endParaRPr lang="zh-CN" altLang="en-US"/>
          </a:p>
        </p:txBody>
      </p:sp>
    </p:spTree>
    <p:extLst>
      <p:ext uri="{BB962C8B-B14F-4D97-AF65-F5344CB8AC3E}">
        <p14:creationId xmlns:p14="http://schemas.microsoft.com/office/powerpoint/2010/main" val="3401343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27</a:t>
            </a:fld>
            <a:endParaRPr lang="zh-CN" altLang="en-US"/>
          </a:p>
        </p:txBody>
      </p:sp>
    </p:spTree>
    <p:extLst>
      <p:ext uri="{BB962C8B-B14F-4D97-AF65-F5344CB8AC3E}">
        <p14:creationId xmlns:p14="http://schemas.microsoft.com/office/powerpoint/2010/main" val="3401343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28</a:t>
            </a:fld>
            <a:endParaRPr lang="zh-CN" altLang="en-US"/>
          </a:p>
        </p:txBody>
      </p:sp>
    </p:spTree>
    <p:extLst>
      <p:ext uri="{BB962C8B-B14F-4D97-AF65-F5344CB8AC3E}">
        <p14:creationId xmlns:p14="http://schemas.microsoft.com/office/powerpoint/2010/main" val="3401343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29</a:t>
            </a:fld>
            <a:endParaRPr lang="zh-CN" altLang="en-US"/>
          </a:p>
        </p:txBody>
      </p:sp>
    </p:spTree>
    <p:extLst>
      <p:ext uri="{BB962C8B-B14F-4D97-AF65-F5344CB8AC3E}">
        <p14:creationId xmlns:p14="http://schemas.microsoft.com/office/powerpoint/2010/main" val="3401343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30</a:t>
            </a:fld>
            <a:endParaRPr lang="zh-CN" altLang="en-US"/>
          </a:p>
        </p:txBody>
      </p:sp>
    </p:spTree>
    <p:extLst>
      <p:ext uri="{BB962C8B-B14F-4D97-AF65-F5344CB8AC3E}">
        <p14:creationId xmlns:p14="http://schemas.microsoft.com/office/powerpoint/2010/main" val="393694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微分方程</a:t>
            </a:r>
            <a:endParaRPr lang="en-US" altLang="zh-CN" dirty="0" smtClean="0"/>
          </a:p>
          <a:p>
            <a:r>
              <a:rPr lang="zh-CN" altLang="en-US" dirty="0" smtClean="0"/>
              <a:t>全球划分网格，嵌套网格</a:t>
            </a:r>
            <a:endParaRPr lang="en-US" altLang="zh-CN" dirty="0" smtClean="0"/>
          </a:p>
          <a:p>
            <a:r>
              <a:rPr lang="zh-CN" altLang="en-US" dirty="0" smtClean="0"/>
              <a:t>平面划分网格、纵向分层嵌套</a:t>
            </a:r>
            <a:endParaRPr lang="en-US" altLang="zh-CN" dirty="0" smtClean="0"/>
          </a:p>
          <a:p>
            <a:endParaRPr lang="en-US" altLang="zh-CN" dirty="0" smtClean="0"/>
          </a:p>
          <a:p>
            <a:r>
              <a:rPr lang="zh-CN" altLang="en-US" dirty="0" smtClean="0"/>
              <a:t>初始场：美国</a:t>
            </a:r>
            <a:r>
              <a:rPr lang="en-US" altLang="zh-CN" dirty="0" err="1" smtClean="0"/>
              <a:t>ncar</a:t>
            </a:r>
            <a:r>
              <a:rPr lang="zh-CN" altLang="en-US" dirty="0" smtClean="0"/>
              <a:t>的</a:t>
            </a:r>
            <a:r>
              <a:rPr lang="en-US" altLang="zh-CN" dirty="0" smtClean="0"/>
              <a:t>GFS,</a:t>
            </a:r>
            <a:r>
              <a:rPr lang="zh-CN" altLang="en-US" dirty="0" smtClean="0"/>
              <a:t>欧洲气象中心的</a:t>
            </a:r>
            <a:r>
              <a:rPr lang="en-US" altLang="zh-CN" dirty="0" smtClean="0"/>
              <a:t>EC</a:t>
            </a:r>
            <a:r>
              <a:rPr lang="zh-CN" altLang="en-US" dirty="0" smtClean="0"/>
              <a:t>，中国气象局的</a:t>
            </a:r>
            <a:r>
              <a:rPr lang="en-US" altLang="zh-CN" dirty="0" smtClean="0"/>
              <a:t>T639</a:t>
            </a:r>
          </a:p>
        </p:txBody>
      </p:sp>
      <p:sp>
        <p:nvSpPr>
          <p:cNvPr id="4" name="灯片编号占位符 3"/>
          <p:cNvSpPr>
            <a:spLocks noGrp="1"/>
          </p:cNvSpPr>
          <p:nvPr>
            <p:ph type="sldNum" sz="quarter" idx="10"/>
          </p:nvPr>
        </p:nvSpPr>
        <p:spPr/>
        <p:txBody>
          <a:bodyPr/>
          <a:lstStyle/>
          <a:p>
            <a:fld id="{42985CC1-B28A-482B-B986-428D6AF09EFA}" type="slidenum">
              <a:rPr lang="zh-CN" altLang="en-US" smtClean="0"/>
              <a:t>13</a:t>
            </a:fld>
            <a:endParaRPr lang="zh-CN" altLang="en-US"/>
          </a:p>
        </p:txBody>
      </p:sp>
    </p:spTree>
    <p:extLst>
      <p:ext uri="{BB962C8B-B14F-4D97-AF65-F5344CB8AC3E}">
        <p14:creationId xmlns:p14="http://schemas.microsoft.com/office/powerpoint/2010/main" val="205479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微分方程</a:t>
            </a:r>
            <a:endParaRPr lang="en-US" altLang="zh-CN" dirty="0" smtClean="0"/>
          </a:p>
          <a:p>
            <a:r>
              <a:rPr lang="zh-CN" altLang="en-US" dirty="0" smtClean="0"/>
              <a:t>全球划分网格，嵌套网格</a:t>
            </a:r>
            <a:endParaRPr lang="en-US" altLang="zh-CN" dirty="0" smtClean="0"/>
          </a:p>
          <a:p>
            <a:r>
              <a:rPr lang="zh-CN" altLang="en-US" dirty="0" smtClean="0"/>
              <a:t>平面划分网格、纵向分层嵌套</a:t>
            </a:r>
            <a:endParaRPr lang="en-US" altLang="zh-CN" dirty="0" smtClean="0"/>
          </a:p>
          <a:p>
            <a:endParaRPr lang="en-US" altLang="zh-CN" dirty="0" smtClean="0"/>
          </a:p>
          <a:p>
            <a:r>
              <a:rPr lang="zh-CN" altLang="en-US" dirty="0" smtClean="0"/>
              <a:t>初始场：美国</a:t>
            </a:r>
            <a:r>
              <a:rPr lang="en-US" altLang="zh-CN" dirty="0" err="1" smtClean="0"/>
              <a:t>ncar</a:t>
            </a:r>
            <a:r>
              <a:rPr lang="zh-CN" altLang="en-US" dirty="0" smtClean="0"/>
              <a:t>的</a:t>
            </a:r>
            <a:r>
              <a:rPr lang="en-US" altLang="zh-CN" dirty="0" smtClean="0"/>
              <a:t>GFS,</a:t>
            </a:r>
            <a:r>
              <a:rPr lang="zh-CN" altLang="en-US" dirty="0" smtClean="0"/>
              <a:t>欧洲气象中心的</a:t>
            </a:r>
            <a:r>
              <a:rPr lang="en-US" altLang="zh-CN" dirty="0" smtClean="0"/>
              <a:t>EC</a:t>
            </a:r>
            <a:r>
              <a:rPr lang="zh-CN" altLang="en-US" dirty="0" smtClean="0"/>
              <a:t>，中国气象局的</a:t>
            </a:r>
            <a:r>
              <a:rPr lang="en-US" altLang="zh-CN" dirty="0" smtClean="0"/>
              <a:t>T639</a:t>
            </a:r>
          </a:p>
        </p:txBody>
      </p:sp>
      <p:sp>
        <p:nvSpPr>
          <p:cNvPr id="4" name="灯片编号占位符 3"/>
          <p:cNvSpPr>
            <a:spLocks noGrp="1"/>
          </p:cNvSpPr>
          <p:nvPr>
            <p:ph type="sldNum" sz="quarter" idx="10"/>
          </p:nvPr>
        </p:nvSpPr>
        <p:spPr/>
        <p:txBody>
          <a:bodyPr/>
          <a:lstStyle/>
          <a:p>
            <a:fld id="{42985CC1-B28A-482B-B986-428D6AF09EFA}" type="slidenum">
              <a:rPr lang="zh-CN" altLang="en-US" smtClean="0"/>
              <a:t>14</a:t>
            </a:fld>
            <a:endParaRPr lang="zh-CN" altLang="en-US"/>
          </a:p>
        </p:txBody>
      </p:sp>
    </p:spTree>
    <p:extLst>
      <p:ext uri="{BB962C8B-B14F-4D97-AF65-F5344CB8AC3E}">
        <p14:creationId xmlns:p14="http://schemas.microsoft.com/office/powerpoint/2010/main" val="205479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属于小尺度气象场，水平分辨率达</a:t>
            </a:r>
            <a:r>
              <a:rPr lang="en-US" altLang="zh-CN" dirty="0" smtClean="0"/>
              <a:t>90</a:t>
            </a:r>
            <a:r>
              <a:rPr lang="zh-CN" altLang="en-US" dirty="0" smtClean="0"/>
              <a:t>米。</a:t>
            </a:r>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15</a:t>
            </a:fld>
            <a:endParaRPr lang="zh-CN" altLang="en-US"/>
          </a:p>
        </p:txBody>
      </p:sp>
    </p:spTree>
    <p:extLst>
      <p:ext uri="{BB962C8B-B14F-4D97-AF65-F5344CB8AC3E}">
        <p14:creationId xmlns:p14="http://schemas.microsoft.com/office/powerpoint/2010/main" val="131284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产出高质量的局部数值气象预报数据，可以单独提供。</a:t>
            </a:r>
            <a:endParaRPr lang="en-US" altLang="zh-CN" dirty="0" smtClean="0"/>
          </a:p>
          <a:p>
            <a:r>
              <a:rPr lang="zh-CN" altLang="en-US" dirty="0" smtClean="0"/>
              <a:t>目前合作的单位</a:t>
            </a:r>
            <a:endParaRPr lang="en-US" altLang="zh-CN" dirty="0" smtClean="0"/>
          </a:p>
          <a:p>
            <a:r>
              <a:rPr lang="zh-CN" altLang="en-US" dirty="0" smtClean="0"/>
              <a:t>美国环境大气中心</a:t>
            </a:r>
            <a:endParaRPr lang="en-US" altLang="zh-CN" dirty="0" smtClean="0"/>
          </a:p>
          <a:p>
            <a:r>
              <a:rPr lang="zh-CN" altLang="en-US" dirty="0" smtClean="0"/>
              <a:t>欧洲气象中心</a:t>
            </a:r>
            <a:endParaRPr lang="en-US" altLang="zh-CN" dirty="0" smtClean="0"/>
          </a:p>
          <a:p>
            <a:r>
              <a:rPr lang="zh-CN" altLang="en-US" dirty="0" smtClean="0"/>
              <a:t>中国气象局</a:t>
            </a:r>
            <a:endParaRPr lang="en-US" altLang="zh-CN" dirty="0" smtClean="0"/>
          </a:p>
          <a:p>
            <a:r>
              <a:rPr lang="zh-CN" altLang="en-US" dirty="0" smtClean="0"/>
              <a:t>丹麦、西班牙的数值天气预报。</a:t>
            </a:r>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16</a:t>
            </a:fld>
            <a:endParaRPr lang="zh-CN" altLang="en-US"/>
          </a:p>
        </p:txBody>
      </p:sp>
    </p:spTree>
    <p:extLst>
      <p:ext uri="{BB962C8B-B14F-4D97-AF65-F5344CB8AC3E}">
        <p14:creationId xmlns:p14="http://schemas.microsoft.com/office/powerpoint/2010/main" val="3784415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产出高质量的局部数值气象预报数据，可以单独提供。</a:t>
            </a:r>
            <a:endParaRPr lang="en-US" altLang="zh-CN" dirty="0" smtClean="0"/>
          </a:p>
          <a:p>
            <a:r>
              <a:rPr lang="zh-CN" altLang="en-US" dirty="0" smtClean="0"/>
              <a:t>目前合作的单位</a:t>
            </a:r>
            <a:endParaRPr lang="en-US" altLang="zh-CN" dirty="0" smtClean="0"/>
          </a:p>
          <a:p>
            <a:r>
              <a:rPr lang="zh-CN" altLang="en-US" dirty="0" smtClean="0"/>
              <a:t>美国环境大气中心</a:t>
            </a:r>
            <a:endParaRPr lang="en-US" altLang="zh-CN" dirty="0" smtClean="0"/>
          </a:p>
          <a:p>
            <a:r>
              <a:rPr lang="zh-CN" altLang="en-US" dirty="0" smtClean="0"/>
              <a:t>欧洲气象中心</a:t>
            </a:r>
            <a:endParaRPr lang="en-US" altLang="zh-CN" dirty="0" smtClean="0"/>
          </a:p>
          <a:p>
            <a:r>
              <a:rPr lang="zh-CN" altLang="en-US" dirty="0" smtClean="0"/>
              <a:t>中国气象局</a:t>
            </a:r>
            <a:endParaRPr lang="en-US" altLang="zh-CN" dirty="0" smtClean="0"/>
          </a:p>
          <a:p>
            <a:r>
              <a:rPr lang="zh-CN" altLang="en-US" dirty="0" smtClean="0"/>
              <a:t>丹麦、西班牙的数值天气预报。</a:t>
            </a:r>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17</a:t>
            </a:fld>
            <a:endParaRPr lang="zh-CN" altLang="en-US"/>
          </a:p>
        </p:txBody>
      </p:sp>
    </p:spTree>
    <p:extLst>
      <p:ext uri="{BB962C8B-B14F-4D97-AF65-F5344CB8AC3E}">
        <p14:creationId xmlns:p14="http://schemas.microsoft.com/office/powerpoint/2010/main" val="378441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Ncep</a:t>
            </a:r>
            <a:r>
              <a:rPr lang="zh-CN" altLang="en-US" dirty="0" smtClean="0"/>
              <a:t>即为</a:t>
            </a:r>
            <a:r>
              <a:rPr lang="en-US" altLang="zh-CN" dirty="0" err="1" smtClean="0"/>
              <a:t>gfs</a:t>
            </a:r>
            <a:r>
              <a:rPr lang="zh-CN" altLang="en-US" dirty="0" smtClean="0"/>
              <a:t>初始场数据</a:t>
            </a:r>
            <a:endParaRPr lang="en-US" altLang="zh-CN" dirty="0" smtClean="0"/>
          </a:p>
          <a:p>
            <a:r>
              <a:rPr lang="zh-CN" altLang="en-US" dirty="0" smtClean="0"/>
              <a:t>超短期预测首先是线性回归，后再用神经网络模型。但后期发现由于效果偶尔会矫枉过正，因此有部分改为时间序列的方法，即历史功率预测超短期。</a:t>
            </a:r>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19</a:t>
            </a:fld>
            <a:endParaRPr lang="zh-CN" altLang="en-US"/>
          </a:p>
        </p:txBody>
      </p:sp>
    </p:spTree>
    <p:extLst>
      <p:ext uri="{BB962C8B-B14F-4D97-AF65-F5344CB8AC3E}">
        <p14:creationId xmlns:p14="http://schemas.microsoft.com/office/powerpoint/2010/main" val="3401343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由于新建风场风机历史数据不足，导致建模的样本数据不够，模型无法建立或精度无法保证，因此采用理论功率预测曲线模型进行自我学习修正，应对初期的功率预测</a:t>
            </a:r>
            <a:endParaRPr lang="en-US" altLang="zh-CN" dirty="0" smtClean="0"/>
          </a:p>
          <a:p>
            <a:r>
              <a:rPr lang="zh-CN" altLang="en-US" dirty="0" smtClean="0"/>
              <a:t>优点，适应性好，自我学习，只要有理论功率曲线初值，即可进行预测。</a:t>
            </a:r>
            <a:endParaRPr lang="en-US" altLang="zh-CN" dirty="0" smtClean="0"/>
          </a:p>
          <a:p>
            <a:r>
              <a:rPr lang="zh-CN" altLang="en-US" dirty="0" smtClean="0"/>
              <a:t>缺点，无法应对限电等特殊情况，对天气预报依赖性非常大，因此需要对数值气象预报进行后处理。</a:t>
            </a:r>
            <a:endParaRPr lang="en-US" altLang="zh-CN" dirty="0" smtClean="0"/>
          </a:p>
          <a:p>
            <a:r>
              <a:rPr lang="zh-CN" altLang="en-US" dirty="0" smtClean="0"/>
              <a:t>数据准确性：</a:t>
            </a:r>
            <a:r>
              <a:rPr lang="en-US" altLang="zh-CN" dirty="0" smtClean="0"/>
              <a:t>14000</a:t>
            </a:r>
            <a:r>
              <a:rPr lang="zh-CN" altLang="en-US" dirty="0" smtClean="0"/>
              <a:t>台数据金风机组数据，大数据的支撑。所有风机分布在全国各种地区，高海拔</a:t>
            </a:r>
            <a:r>
              <a:rPr lang="en-US" altLang="zh-CN" dirty="0" smtClean="0"/>
              <a:t>3100</a:t>
            </a:r>
            <a:r>
              <a:rPr lang="zh-CN" altLang="en-US" dirty="0" smtClean="0"/>
              <a:t>米青海；海上江苏如东；甘肃丘陵；云南山区；新疆峡谷地带；同型号风机在不同地貌、气候特征下都有相应的理论功率曲线的支撑。</a:t>
            </a:r>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20</a:t>
            </a:fld>
            <a:endParaRPr lang="zh-CN" altLang="en-US"/>
          </a:p>
        </p:txBody>
      </p:sp>
    </p:spTree>
    <p:extLst>
      <p:ext uri="{BB962C8B-B14F-4D97-AF65-F5344CB8AC3E}">
        <p14:creationId xmlns:p14="http://schemas.microsoft.com/office/powerpoint/2010/main" val="3401343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985CC1-B28A-482B-B986-428D6AF09EFA}" type="slidenum">
              <a:rPr lang="zh-CN" altLang="en-US" smtClean="0"/>
              <a:t>22</a:t>
            </a:fld>
            <a:endParaRPr lang="zh-CN" altLang="en-US"/>
          </a:p>
        </p:txBody>
      </p:sp>
    </p:spTree>
    <p:extLst>
      <p:ext uri="{BB962C8B-B14F-4D97-AF65-F5344CB8AC3E}">
        <p14:creationId xmlns:p14="http://schemas.microsoft.com/office/powerpoint/2010/main" val="340134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85800" y="1597819"/>
            <a:ext cx="7772400" cy="1102519"/>
          </a:xfrm>
          <a:prstGeom prst="rect">
            <a:avLst/>
          </a:prstGeom>
        </p:spPr>
        <p:txBody>
          <a:bodyPr/>
          <a:lstStyle>
            <a:lvl1pPr>
              <a:defRPr/>
            </a:lvl1pPr>
          </a:lstStyle>
          <a:p>
            <a:r>
              <a:rPr lang="en-US" altLang="zh-CN" dirty="0" smtClean="0"/>
              <a:t>xi</a:t>
            </a:r>
            <a:endParaRPr lang="zh-CN" altLang="en-US" dirty="0"/>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7"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A52BF4A2-8DFC-470F-956F-BE9571301CDA}" type="slidenum">
              <a:rPr lang="zh-CN" altLang="en-US" smtClean="0"/>
              <a:pPr/>
              <a:t>‹#›</a:t>
            </a:fld>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33706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p>
            <a:fld id="{F2B2D0A3-29AC-4B16-8547-225B302DF9FA}" type="datetime1">
              <a:rPr lang="zh-CN" altLang="en-US" smtClean="0"/>
              <a:t>2016/8/2 Tuesday</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7"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A52BF4A2-8DFC-470F-956F-BE9571301CDA}" type="slidenum">
              <a:rPr lang="zh-CN" altLang="en-US" smtClean="0"/>
              <a:pPr/>
              <a:t>‹#›</a:t>
            </a:fld>
            <a:endParaRPr lang="zh-CN" altLang="en-US" dirty="0"/>
          </a:p>
        </p:txBody>
      </p:sp>
    </p:spTree>
    <p:extLst>
      <p:ext uri="{BB962C8B-B14F-4D97-AF65-F5344CB8AC3E}">
        <p14:creationId xmlns:p14="http://schemas.microsoft.com/office/powerpoint/2010/main" val="350733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a:prstGeom prst="rect">
            <a:avLst/>
          </a:prstGeo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5DDB202-20ED-45D4-B32C-CAD90E4E94E4}" type="datetime1">
              <a:rPr lang="zh-CN" altLang="en-US" smtClean="0"/>
              <a:t>2016/8/2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2BF4A2-8DFC-470F-956F-BE9571301CDA}" type="slidenum">
              <a:rPr lang="zh-CN" altLang="en-US" smtClean="0"/>
              <a:t>‹#›</a:t>
            </a:fld>
            <a:endParaRPr lang="zh-CN" altLang="en-US" dirty="0"/>
          </a:p>
        </p:txBody>
      </p:sp>
    </p:spTree>
    <p:extLst>
      <p:ext uri="{BB962C8B-B14F-4D97-AF65-F5344CB8AC3E}">
        <p14:creationId xmlns:p14="http://schemas.microsoft.com/office/powerpoint/2010/main" val="160090545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159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4661"/>
            <a:ext cx="9164216" cy="152227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555525"/>
            <a:ext cx="1870865" cy="39600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7588" y="33439"/>
            <a:ext cx="4470449" cy="5143500"/>
          </a:xfrm>
          <a:prstGeom prst="rect">
            <a:avLst/>
          </a:prstGeom>
        </p:spPr>
      </p:pic>
      <p:sp>
        <p:nvSpPr>
          <p:cNvPr id="10" name="TextBox 9"/>
          <p:cNvSpPr txBox="1"/>
          <p:nvPr/>
        </p:nvSpPr>
        <p:spPr>
          <a:xfrm>
            <a:off x="7164288" y="494551"/>
            <a:ext cx="2232248" cy="276999"/>
          </a:xfrm>
          <a:prstGeom prst="rect">
            <a:avLst/>
          </a:prstGeom>
          <a:noFill/>
        </p:spPr>
        <p:txBody>
          <a:bodyPr wrap="square" rtlCol="0">
            <a:spAutoFit/>
          </a:bodyPr>
          <a:lstStyle/>
          <a:p>
            <a:r>
              <a:rPr lang="en-US" altLang="zh-CN" sz="1200" b="1"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www.goldwind.com.cn</a:t>
            </a:r>
            <a:endParaRPr lang="zh-CN" altLang="en-US"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8518" cy="5143500"/>
          </a:xfrm>
          <a:prstGeom prst="rect">
            <a:avLst/>
          </a:prstGeom>
        </p:spPr>
      </p:pic>
    </p:spTree>
    <p:extLst>
      <p:ext uri="{BB962C8B-B14F-4D97-AF65-F5344CB8AC3E}">
        <p14:creationId xmlns:p14="http://schemas.microsoft.com/office/powerpoint/2010/main" val="4257330580"/>
      </p:ext>
    </p:extLst>
  </p:cSld>
  <p:clrMap bg1="lt1" tx1="dk1" bg2="lt2" tx2="dk2" accent1="accent1" accent2="accent2" accent3="accent3" accent4="accent4" accent5="accent5" accent6="accent6" hlink="hlink" folHlink="folHlink"/>
  <p:sldLayoutIdLst>
    <p:sldLayoutId id="2147483651"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0960"/>
          </a:xfrm>
          <a:prstGeom prst="rect">
            <a:avLst/>
          </a:prstGeom>
        </p:spPr>
      </p:pic>
    </p:spTree>
    <p:extLst>
      <p:ext uri="{BB962C8B-B14F-4D97-AF65-F5344CB8AC3E}">
        <p14:creationId xmlns:p14="http://schemas.microsoft.com/office/powerpoint/2010/main" val="313020993"/>
      </p:ext>
    </p:extLst>
  </p:cSld>
  <p:clrMap bg1="lt1" tx1="dk1" bg2="lt2" tx2="dk2" accent1="accent1" accent2="accent2" accent3="accent3" accent4="accent4" accent5="accent5" accent6="accent6" hlink="hlink" folHlink="folHlink"/>
  <p:sldLayoutIdLst>
    <p:sldLayoutId id="2147483653"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518878"/>
            <a:ext cx="9144000" cy="645160"/>
          </a:xfrm>
          <a:prstGeom prst="rect">
            <a:avLst/>
          </a:prstGeom>
        </p:spPr>
      </p:pic>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C033936B-7D7F-49D5-B37C-522BD459CF94}" type="datetime1">
              <a:rPr lang="zh-CN" altLang="en-US" smtClean="0"/>
              <a:t>2016/8/2 Tuesday</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A52BF4A2-8DFC-470F-956F-BE9571301CDA}" type="slidenum">
              <a:rPr lang="zh-CN" altLang="en-US" smtClean="0"/>
              <a:pPr/>
              <a:t>‹#›</a:t>
            </a:fld>
            <a:endParaRPr lang="zh-CN" altLang="en-US" dirty="0"/>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0272" y="168528"/>
            <a:ext cx="1828804" cy="387097"/>
          </a:xfrm>
          <a:prstGeom prst="rect">
            <a:avLst/>
          </a:prstGeom>
        </p:spPr>
      </p:pic>
    </p:spTree>
    <p:extLst>
      <p:ext uri="{BB962C8B-B14F-4D97-AF65-F5344CB8AC3E}">
        <p14:creationId xmlns:p14="http://schemas.microsoft.com/office/powerpoint/2010/main" val="4003182209"/>
      </p:ext>
    </p:extLst>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3634144"/>
            <a:ext cx="9180512" cy="152498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555525"/>
            <a:ext cx="1870865" cy="39600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7588" y="33439"/>
            <a:ext cx="4470449" cy="5143500"/>
          </a:xfrm>
          <a:prstGeom prst="rect">
            <a:avLst/>
          </a:prstGeom>
        </p:spPr>
      </p:pic>
      <p:sp>
        <p:nvSpPr>
          <p:cNvPr id="10" name="TextBox 9"/>
          <p:cNvSpPr txBox="1"/>
          <p:nvPr/>
        </p:nvSpPr>
        <p:spPr>
          <a:xfrm>
            <a:off x="7164288" y="494551"/>
            <a:ext cx="2232248" cy="276999"/>
          </a:xfrm>
          <a:prstGeom prst="rect">
            <a:avLst/>
          </a:prstGeom>
          <a:noFill/>
        </p:spPr>
        <p:txBody>
          <a:bodyPr wrap="square" rtlCol="0">
            <a:spAutoFit/>
          </a:bodyPr>
          <a:lstStyle/>
          <a:p>
            <a:r>
              <a:rPr lang="en-US" altLang="zh-CN" sz="1200" b="1" dirty="0" smtClean="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www.goldwind.com.cn</a:t>
            </a:r>
            <a:endParaRPr lang="zh-CN" altLang="en-US" sz="1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矩形 10"/>
          <p:cNvSpPr/>
          <p:nvPr/>
        </p:nvSpPr>
        <p:spPr>
          <a:xfrm>
            <a:off x="991802" y="1563638"/>
            <a:ext cx="6336704" cy="1723549"/>
          </a:xfrm>
          <a:prstGeom prst="rect">
            <a:avLst/>
          </a:prstGeom>
        </p:spPr>
        <p:txBody>
          <a:bodyPr wrap="square">
            <a:spAutoFit/>
          </a:bodyPr>
          <a:lstStyle/>
          <a:p>
            <a:r>
              <a:rPr lang="en-US" altLang="zh-CN" sz="6000" b="0" i="0" u="none" strike="noStrike" kern="1200" baseline="0" dirty="0" smtClean="0">
                <a:solidFill>
                  <a:srgbClr val="00B0F0"/>
                </a:solidFill>
                <a:latin typeface="Arial" panose="020B0604020202020204" pitchFamily="34" charset="0"/>
                <a:ea typeface="+mn-ea"/>
                <a:cs typeface="Arial" panose="020B0604020202020204" pitchFamily="34" charset="0"/>
              </a:rPr>
              <a:t>Thanks</a:t>
            </a:r>
          </a:p>
          <a:p>
            <a:endParaRPr lang="en-US" altLang="zh-CN" sz="2400" b="0" i="0" u="none" strike="noStrike" kern="1200" baseline="0" dirty="0" smtClean="0">
              <a:solidFill>
                <a:srgbClr val="00B0F0"/>
              </a:solidFill>
              <a:latin typeface="Arial" panose="020B0604020202020204" pitchFamily="34" charset="0"/>
              <a:ea typeface="+mn-ea"/>
              <a:cs typeface="Arial" panose="020B0604020202020204" pitchFamily="34" charset="0"/>
            </a:endParaRPr>
          </a:p>
          <a:p>
            <a:r>
              <a:rPr lang="zh-CN" altLang="en-US" sz="1200" b="1" i="0" u="none" strike="noStrike" kern="1200" baseline="0" dirty="0" smtClean="0">
                <a:solidFill>
                  <a:schemeClr val="tx1">
                    <a:lumMod val="75000"/>
                    <a:lumOff val="25000"/>
                  </a:schemeClr>
                </a:solidFill>
                <a:latin typeface="微软雅黑" panose="020B0503020204020204" pitchFamily="34" charset="-122"/>
                <a:ea typeface="微软雅黑" panose="020B0503020204020204" pitchFamily="34" charset="-122"/>
                <a:cs typeface="+mn-cs"/>
              </a:rPr>
              <a:t>新疆金风科技股份有限公司</a:t>
            </a:r>
          </a:p>
          <a:p>
            <a:r>
              <a:rPr lang="en-US" altLang="zh-CN" sz="1000" b="1" i="0" u="none" strike="noStrike" kern="1200" baseline="0" dirty="0" smtClean="0">
                <a:solidFill>
                  <a:schemeClr val="tx1">
                    <a:lumMod val="75000"/>
                    <a:lumOff val="25000"/>
                  </a:schemeClr>
                </a:solidFill>
                <a:latin typeface="Arial" panose="020B0604020202020204" pitchFamily="34" charset="0"/>
                <a:ea typeface="+mn-ea"/>
                <a:cs typeface="Arial" panose="020B0604020202020204" pitchFamily="34" charset="0"/>
              </a:rPr>
              <a:t>XINJIANG GOLDWIND SCIENCE &amp; TECHNOLOGY CO</a:t>
            </a:r>
            <a:r>
              <a:rPr lang="en-US" altLang="zh-CN" sz="1000" b="1" i="0" u="none" strike="noStrike" kern="1200" baseline="0" smtClean="0">
                <a:solidFill>
                  <a:schemeClr val="tx1">
                    <a:lumMod val="75000"/>
                    <a:lumOff val="25000"/>
                  </a:schemeClr>
                </a:solidFill>
                <a:latin typeface="Arial" panose="020B0604020202020204" pitchFamily="34" charset="0"/>
                <a:ea typeface="+mn-ea"/>
                <a:cs typeface="Arial" panose="020B0604020202020204" pitchFamily="34" charset="0"/>
              </a:rPr>
              <a:t>., LTD</a:t>
            </a:r>
            <a:r>
              <a:rPr lang="en-US" altLang="zh-CN" sz="1000" b="1" i="0" u="none" strike="noStrike" kern="1200" baseline="0" smtClean="0">
                <a:solidFill>
                  <a:srgbClr val="FF0000"/>
                </a:solidFill>
                <a:latin typeface="Arial" panose="020B0604020202020204" pitchFamily="34" charset="0"/>
                <a:ea typeface="+mn-ea"/>
                <a:cs typeface="Arial" panose="020B0604020202020204" pitchFamily="34" charset="0"/>
              </a:rPr>
              <a:t>.</a:t>
            </a:r>
            <a:endParaRPr lang="zh-CN" altLang="en-US" sz="1000" b="1" i="0" u="none" strike="noStrike" kern="1200" baseline="0" dirty="0">
              <a:solidFill>
                <a:srgbClr val="FF0000"/>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99511599"/>
      </p:ext>
    </p:extLst>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9512" y="1851670"/>
            <a:ext cx="7772400" cy="720080"/>
          </a:xfrm>
        </p:spPr>
        <p:txBody>
          <a:bodyPr/>
          <a:lstStyle/>
          <a:p>
            <a:pPr algn="l"/>
            <a:r>
              <a:rPr lang="zh-CN" altLang="en-US" sz="4000" dirty="0" smtClean="0">
                <a:solidFill>
                  <a:schemeClr val="tx2"/>
                </a:solidFill>
                <a:latin typeface="微软雅黑" panose="020B0503020204020204" pitchFamily="34" charset="-122"/>
                <a:ea typeface="微软雅黑" panose="020B0503020204020204" pitchFamily="34" charset="-122"/>
              </a:rPr>
              <a:t>金风科技新能源功率预测系统</a:t>
            </a:r>
            <a:endParaRPr lang="zh-CN" altLang="en-US" sz="4000" dirty="0">
              <a:solidFill>
                <a:schemeClr val="tx2"/>
              </a:solidFill>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2699792" y="3363838"/>
            <a:ext cx="3816424" cy="504056"/>
          </a:xfrm>
        </p:spPr>
        <p:txBody>
          <a:bodyPr/>
          <a:lstStyle/>
          <a:p>
            <a:pPr algn="l"/>
            <a:r>
              <a:rPr lang="zh-CN" altLang="en-US" sz="2000" dirty="0">
                <a:solidFill>
                  <a:srgbClr val="00B0F0"/>
                </a:solidFill>
                <a:latin typeface="微软雅黑" panose="020B0503020204020204" pitchFamily="34" charset="-122"/>
                <a:ea typeface="微软雅黑" panose="020B0503020204020204" pitchFamily="34" charset="-122"/>
              </a:rPr>
              <a:t>金风</a:t>
            </a:r>
            <a:r>
              <a:rPr lang="zh-CN" altLang="en-US" sz="2000" dirty="0" smtClean="0">
                <a:solidFill>
                  <a:srgbClr val="00B0F0"/>
                </a:solidFill>
                <a:latin typeface="微软雅黑" panose="020B0503020204020204" pitchFamily="34" charset="-122"/>
                <a:ea typeface="微软雅黑" panose="020B0503020204020204" pitchFamily="34" charset="-122"/>
              </a:rPr>
              <a:t>慧能</a:t>
            </a:r>
            <a:r>
              <a:rPr lang="en-US" altLang="zh-CN" sz="2000" dirty="0" smtClean="0">
                <a:solidFill>
                  <a:srgbClr val="00B0F0"/>
                </a:solidFill>
                <a:latin typeface="微软雅黑" panose="020B0503020204020204" pitchFamily="34" charset="-122"/>
                <a:ea typeface="微软雅黑" panose="020B0503020204020204" pitchFamily="34" charset="-122"/>
              </a:rPr>
              <a:t>•</a:t>
            </a:r>
            <a:r>
              <a:rPr lang="zh-CN" altLang="en-US" sz="2000" dirty="0">
                <a:solidFill>
                  <a:srgbClr val="00B0F0"/>
                </a:solidFill>
                <a:latin typeface="微软雅黑" panose="020B0503020204020204" pitchFamily="34" charset="-122"/>
                <a:ea typeface="微软雅黑" panose="020B0503020204020204" pitchFamily="34" charset="-122"/>
              </a:rPr>
              <a:t>风功率</a:t>
            </a:r>
            <a:r>
              <a:rPr lang="zh-CN" altLang="en-US" sz="2000" dirty="0" smtClean="0">
                <a:solidFill>
                  <a:srgbClr val="00B0F0"/>
                </a:solidFill>
                <a:latin typeface="微软雅黑" panose="020B0503020204020204" pitchFamily="34" charset="-122"/>
                <a:ea typeface="微软雅黑" panose="020B0503020204020204" pitchFamily="34" charset="-122"/>
              </a:rPr>
              <a:t>预测产品 简介</a:t>
            </a:r>
            <a:endParaRPr lang="zh-CN" altLang="en-US" sz="2000" dirty="0">
              <a:solidFill>
                <a:srgbClr val="00B0F0"/>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8388424" y="4767262"/>
            <a:ext cx="298376" cy="376237"/>
          </a:xfrm>
          <a:prstGeom prst="rect">
            <a:avLst/>
          </a:prstGeom>
        </p:spPr>
        <p:txBody>
          <a:bodyPr/>
          <a:lstStyle/>
          <a:p>
            <a:fld id="{0C913308-F349-4B6D-A68A-DD1791B4A57B}" type="slidenum">
              <a:rPr lang="zh-CN" altLang="en-US" smtClean="0"/>
              <a:t>1</a:t>
            </a:fld>
            <a:endParaRPr lang="zh-CN" altLang="en-US"/>
          </a:p>
        </p:txBody>
      </p:sp>
    </p:spTree>
    <p:extLst>
      <p:ext uri="{BB962C8B-B14F-4D97-AF65-F5344CB8AC3E}">
        <p14:creationId xmlns:p14="http://schemas.microsoft.com/office/powerpoint/2010/main" val="1823381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B9097CC-BF87-454B-9C2A-5C73CB3BCD27}" type="slidenum">
              <a:rPr lang="zh-CN" altLang="en-US" smtClean="0"/>
              <a:t>10</a:t>
            </a:fld>
            <a:endParaRPr lang="zh-CN" altLang="en-US"/>
          </a:p>
        </p:txBody>
      </p:sp>
      <p:sp>
        <p:nvSpPr>
          <p:cNvPr id="8" name="副标题 2"/>
          <p:cNvSpPr>
            <a:spLocks noGrp="1"/>
          </p:cNvSpPr>
          <p:nvPr>
            <p:ph type="subTitle" idx="1"/>
          </p:nvPr>
        </p:nvSpPr>
        <p:spPr>
          <a:xfrm>
            <a:off x="611560" y="339503"/>
            <a:ext cx="6400800" cy="720080"/>
          </a:xfrm>
        </p:spPr>
        <p:txBody>
          <a:bodyPr/>
          <a:lstStyle/>
          <a:p>
            <a:pPr algn="l">
              <a:lnSpc>
                <a:spcPct val="150000"/>
              </a:lnSpc>
            </a:pP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1.8 </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产品概述</a:t>
            </a:r>
            <a:r>
              <a:rPr lang="en-US" altLang="zh-CN" sz="1800"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800" dirty="0" smtClean="0">
                <a:solidFill>
                  <a:schemeClr val="accent1">
                    <a:lumMod val="75000"/>
                  </a:schemeClr>
                </a:solidFill>
                <a:latin typeface="微软雅黑" panose="020B0503020204020204" pitchFamily="34" charset="-122"/>
                <a:ea typeface="微软雅黑" panose="020B0503020204020204" pitchFamily="34" charset="-122"/>
              </a:rPr>
              <a:t>经典模式</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结构图</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9" name="副标题 2"/>
          <p:cNvSpPr txBox="1">
            <a:spLocks/>
          </p:cNvSpPr>
          <p:nvPr/>
        </p:nvSpPr>
        <p:spPr>
          <a:xfrm>
            <a:off x="625640" y="1203598"/>
            <a:ext cx="6400800" cy="2869282"/>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25640" y="1203598"/>
            <a:ext cx="7330736" cy="276999"/>
          </a:xfrm>
          <a:prstGeom prst="rect">
            <a:avLst/>
          </a:prstGeom>
          <a:noFill/>
        </p:spPr>
        <p:txBody>
          <a:bodyPr wrap="square" rtlCol="0">
            <a:spAutoFit/>
          </a:bodyPr>
          <a:lstStyle/>
          <a:p>
            <a:endParaRPr lang="zh-CN" altLang="en-US" sz="1200" dirty="0"/>
          </a:p>
        </p:txBody>
      </p:sp>
      <p:pic>
        <p:nvPicPr>
          <p:cNvPr id="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987574"/>
            <a:ext cx="6552728" cy="371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974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B9097CC-BF87-454B-9C2A-5C73CB3BCD27}" type="slidenum">
              <a:rPr lang="zh-CN" altLang="en-US" smtClean="0"/>
              <a:t>11</a:t>
            </a:fld>
            <a:endParaRPr lang="zh-CN" altLang="en-US"/>
          </a:p>
        </p:txBody>
      </p:sp>
      <p:sp>
        <p:nvSpPr>
          <p:cNvPr id="8" name="副标题 2"/>
          <p:cNvSpPr>
            <a:spLocks noGrp="1"/>
          </p:cNvSpPr>
          <p:nvPr>
            <p:ph type="subTitle" idx="1"/>
          </p:nvPr>
        </p:nvSpPr>
        <p:spPr>
          <a:xfrm>
            <a:off x="611560" y="339503"/>
            <a:ext cx="6400800" cy="720080"/>
          </a:xfrm>
        </p:spPr>
        <p:txBody>
          <a:bodyPr/>
          <a:lstStyle/>
          <a:p>
            <a:pPr algn="l">
              <a:lnSpc>
                <a:spcPct val="150000"/>
              </a:lnSpc>
            </a:pPr>
            <a:r>
              <a:rPr lang="en-US" altLang="zh-CN" sz="1800" dirty="0" smtClean="0">
                <a:solidFill>
                  <a:schemeClr val="accent1">
                    <a:lumMod val="75000"/>
                  </a:schemeClr>
                </a:solidFill>
                <a:latin typeface="微软雅黑" panose="020B0503020204020204" pitchFamily="34" charset="-122"/>
                <a:ea typeface="微软雅黑" panose="020B0503020204020204" pitchFamily="34" charset="-122"/>
              </a:rPr>
              <a:t>1.9 </a:t>
            </a:r>
            <a:r>
              <a:rPr lang="zh-CN" altLang="en-US" sz="1800" dirty="0" smtClean="0">
                <a:solidFill>
                  <a:schemeClr val="accent1">
                    <a:lumMod val="75000"/>
                  </a:schemeClr>
                </a:solidFill>
                <a:latin typeface="微软雅黑" panose="020B0503020204020204" pitchFamily="34" charset="-122"/>
                <a:ea typeface="微软雅黑" panose="020B0503020204020204" pitchFamily="34" charset="-122"/>
              </a:rPr>
              <a:t>产品概述</a:t>
            </a:r>
            <a:r>
              <a:rPr lang="en-US" altLang="zh-CN" sz="1800"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800" dirty="0" smtClean="0">
                <a:solidFill>
                  <a:schemeClr val="accent1">
                    <a:lumMod val="75000"/>
                  </a:schemeClr>
                </a:solidFill>
                <a:latin typeface="微软雅黑" panose="020B0503020204020204" pitchFamily="34" charset="-122"/>
                <a:ea typeface="微软雅黑" panose="020B0503020204020204" pitchFamily="34" charset="-122"/>
              </a:rPr>
              <a:t>集控模式结构图</a:t>
            </a:r>
            <a:endPar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副标题 2"/>
          <p:cNvSpPr txBox="1">
            <a:spLocks/>
          </p:cNvSpPr>
          <p:nvPr/>
        </p:nvSpPr>
        <p:spPr>
          <a:xfrm>
            <a:off x="625640" y="1203598"/>
            <a:ext cx="6400800" cy="2869282"/>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25640" y="1203598"/>
            <a:ext cx="7330736" cy="276999"/>
          </a:xfrm>
          <a:prstGeom prst="rect">
            <a:avLst/>
          </a:prstGeom>
          <a:noFill/>
        </p:spPr>
        <p:txBody>
          <a:bodyPr wrap="square" rtlCol="0">
            <a:spAutoFit/>
          </a:bodyPr>
          <a:lstStyle/>
          <a:p>
            <a:endParaRPr lang="zh-CN" altLang="en-US" sz="1200" dirty="0"/>
          </a:p>
        </p:txBody>
      </p:sp>
      <p:pic>
        <p:nvPicPr>
          <p:cNvPr id="1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059582"/>
            <a:ext cx="6552728"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4863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4"/>
          </p:nvPr>
        </p:nvSpPr>
        <p:spPr>
          <a:xfrm>
            <a:off x="8233073" y="4731990"/>
            <a:ext cx="539080" cy="376237"/>
          </a:xfrm>
          <a:prstGeom prst="rect">
            <a:avLst/>
          </a:prstGeom>
        </p:spPr>
        <p:txBody>
          <a:bodyPr/>
          <a:lstStyle/>
          <a:p>
            <a:fld id="{7B9097CC-BF87-454B-9C2A-5C73CB3BCD27}" type="slidenum">
              <a:rPr lang="zh-CN" altLang="en-US" smtClean="0"/>
              <a:t>12</a:t>
            </a:fld>
            <a:endParaRPr lang="zh-CN" altLang="en-US"/>
          </a:p>
        </p:txBody>
      </p:sp>
      <p:grpSp>
        <p:nvGrpSpPr>
          <p:cNvPr id="4" name="组 17"/>
          <p:cNvGrpSpPr/>
          <p:nvPr/>
        </p:nvGrpSpPr>
        <p:grpSpPr>
          <a:xfrm>
            <a:off x="1167002" y="1203598"/>
            <a:ext cx="7005398" cy="1985485"/>
            <a:chOff x="678102" y="4132131"/>
            <a:chExt cx="7005398" cy="1985485"/>
          </a:xfrm>
        </p:grpSpPr>
        <p:sp>
          <p:nvSpPr>
            <p:cNvPr id="5" name="Rectangle 1"/>
            <p:cNvSpPr>
              <a:spLocks noChangeArrowheads="1"/>
            </p:cNvSpPr>
            <p:nvPr/>
          </p:nvSpPr>
          <p:spPr bwMode="auto">
            <a:xfrm>
              <a:off x="678102" y="4132131"/>
              <a:ext cx="2242898" cy="877163"/>
            </a:xfrm>
            <a:prstGeom prst="rect">
              <a:avLst/>
            </a:prstGeom>
            <a:noFill/>
            <a:ln w="9525">
              <a:noFill/>
              <a:miter lim="800000"/>
              <a:headEnd/>
              <a:tailEnd/>
            </a:ln>
            <a:effec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5400" u="none" strike="noStrike" cap="none" normalizeH="0" baseline="0" dirty="0" smtClean="0">
                  <a:ln>
                    <a:noFill/>
                  </a:ln>
                  <a:solidFill>
                    <a:schemeClr val="bg1"/>
                  </a:solidFill>
                  <a:effectLst/>
                  <a:latin typeface="微软雅黑"/>
                  <a:ea typeface="微软雅黑"/>
                  <a:cs typeface="微软雅黑"/>
                </a:rPr>
                <a:t>02</a:t>
              </a:r>
              <a:endParaRPr kumimoji="0" lang="zh-CN" sz="5400" u="none" strike="noStrike" cap="none" normalizeH="0" baseline="0" dirty="0" smtClean="0">
                <a:ln>
                  <a:noFill/>
                </a:ln>
                <a:solidFill>
                  <a:schemeClr val="bg1"/>
                </a:solidFill>
                <a:effectLst/>
                <a:latin typeface="微软雅黑"/>
                <a:ea typeface="微软雅黑"/>
                <a:cs typeface="微软雅黑"/>
              </a:endParaRPr>
            </a:p>
          </p:txBody>
        </p:sp>
        <p:sp>
          <p:nvSpPr>
            <p:cNvPr id="6" name="Rectangle 1"/>
            <p:cNvSpPr>
              <a:spLocks noChangeArrowheads="1"/>
            </p:cNvSpPr>
            <p:nvPr/>
          </p:nvSpPr>
          <p:spPr bwMode="auto">
            <a:xfrm>
              <a:off x="743911" y="5350433"/>
              <a:ext cx="6939589" cy="615553"/>
            </a:xfrm>
            <a:prstGeom prst="rect">
              <a:avLst/>
            </a:prstGeom>
            <a:noFill/>
            <a:ln w="9525">
              <a:noFill/>
              <a:miter lim="800000"/>
              <a:headEnd/>
              <a:tailEnd/>
            </a:ln>
            <a:effectLst/>
          </p:spPr>
          <p:txBody>
            <a:bodyPr vert="horz" wrap="square" lIns="0" tIns="0" rIns="91440" bIns="0" numCol="1" anchor="ctr" anchorCtr="0" compatLnSpc="1">
              <a:prstTxWarp prst="textNoShape">
                <a:avLst/>
              </a:prstTxWarp>
              <a:spAutoFit/>
            </a:bodyPr>
            <a:lstStyle/>
            <a:p>
              <a:r>
                <a:rPr lang="zh-CN" altLang="en-US" sz="4000" dirty="0" smtClean="0">
                  <a:solidFill>
                    <a:srgbClr val="FFFFFF"/>
                  </a:solidFill>
                  <a:latin typeface="微软雅黑" pitchFamily="34" charset="-122"/>
                  <a:ea typeface="微软雅黑" pitchFamily="34" charset="-122"/>
                </a:rPr>
                <a:t>数值气象预报服务</a:t>
              </a:r>
              <a:endParaRPr lang="zh-CN" altLang="en-US" sz="4000" dirty="0">
                <a:solidFill>
                  <a:srgbClr val="FFFFFF"/>
                </a:solidFill>
                <a:latin typeface="微软雅黑" pitchFamily="34" charset="-122"/>
                <a:ea typeface="微软雅黑" pitchFamily="34" charset="-122"/>
              </a:endParaRPr>
            </a:p>
          </p:txBody>
        </p:sp>
        <p:cxnSp>
          <p:nvCxnSpPr>
            <p:cNvPr id="7" name="直线连接符 11"/>
            <p:cNvCxnSpPr/>
            <p:nvPr/>
          </p:nvCxnSpPr>
          <p:spPr>
            <a:xfrm flipH="1">
              <a:off x="744384" y="5254016"/>
              <a:ext cx="209942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直线连接符 12"/>
            <p:cNvCxnSpPr/>
            <p:nvPr/>
          </p:nvCxnSpPr>
          <p:spPr>
            <a:xfrm flipH="1">
              <a:off x="744384" y="6117616"/>
              <a:ext cx="209942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930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13</a:t>
            </a:fld>
            <a:endParaRPr lang="zh-CN" altLang="en-US" dirty="0"/>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2.1 </a:t>
            </a:r>
            <a:r>
              <a:rPr lang="zh-CN" altLang="en-US" sz="2400" dirty="0" smtClean="0">
                <a:solidFill>
                  <a:schemeClr val="tx2"/>
                </a:solidFill>
                <a:latin typeface="微软雅黑" panose="020B0503020204020204" pitchFamily="34" charset="-122"/>
                <a:ea typeface="微软雅黑" panose="020B0503020204020204" pitchFamily="34" charset="-122"/>
              </a:rPr>
              <a:t>数值气象预报服务</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数值天气预报概念图</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344" y="930755"/>
            <a:ext cx="1650106" cy="162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817" y="1181636"/>
            <a:ext cx="1998092" cy="3276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316" y="1129430"/>
            <a:ext cx="2113038" cy="3329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230614" y="2793968"/>
            <a:ext cx="1217280" cy="1980703"/>
            <a:chOff x="2333965" y="1065702"/>
            <a:chExt cx="2120900" cy="3451034"/>
          </a:xfrm>
        </p:grpSpPr>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0832" y="1419523"/>
              <a:ext cx="1811337" cy="309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04736" y="1559415"/>
              <a:ext cx="1362917" cy="1271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23865" y="2961797"/>
              <a:ext cx="1554163"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33965" y="1065702"/>
              <a:ext cx="21209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1291" y="1741417"/>
            <a:ext cx="74930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89128" y="3610123"/>
            <a:ext cx="1115994" cy="258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8104" y="2337885"/>
            <a:ext cx="74930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2360" y="687924"/>
            <a:ext cx="1006475"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2227" y="1374825"/>
            <a:ext cx="1481137"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41924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14</a:t>
            </a:fld>
            <a:endParaRPr lang="zh-CN" altLang="en-US" dirty="0"/>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2.2 </a:t>
            </a:r>
            <a:r>
              <a:rPr lang="zh-CN" altLang="en-US" sz="2400" dirty="0" smtClean="0">
                <a:solidFill>
                  <a:schemeClr val="tx2"/>
                </a:solidFill>
                <a:latin typeface="微软雅黑" panose="020B0503020204020204" pitchFamily="34" charset="-122"/>
                <a:ea typeface="微软雅黑" panose="020B0503020204020204" pitchFamily="34" charset="-122"/>
              </a:rPr>
              <a:t>数值气象预报服务</a:t>
            </a:r>
            <a:r>
              <a:rPr lang="en-US" altLang="zh-CN" sz="2400" dirty="0" smtClean="0">
                <a:solidFill>
                  <a:schemeClr val="tx2"/>
                </a:solidFill>
                <a:latin typeface="微软雅黑" panose="020B0503020204020204" pitchFamily="34" charset="-122"/>
                <a:ea typeface="微软雅黑" panose="020B0503020204020204" pitchFamily="34" charset="-122"/>
              </a:rPr>
              <a:t>-WRF</a:t>
            </a:r>
            <a:r>
              <a:rPr lang="zh-CN" altLang="en-US" sz="2400" dirty="0" smtClean="0">
                <a:solidFill>
                  <a:schemeClr val="tx2"/>
                </a:solidFill>
                <a:latin typeface="微软雅黑" panose="020B0503020204020204" pitchFamily="34" charset="-122"/>
                <a:ea typeface="微软雅黑" panose="020B0503020204020204" pitchFamily="34" charset="-122"/>
              </a:rPr>
              <a:t>中尺度模式</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sp>
        <p:nvSpPr>
          <p:cNvPr id="7" name="副标题 2"/>
          <p:cNvSpPr txBox="1">
            <a:spLocks/>
          </p:cNvSpPr>
          <p:nvPr/>
        </p:nvSpPr>
        <p:spPr>
          <a:xfrm>
            <a:off x="5220072" y="1419523"/>
            <a:ext cx="3384376" cy="2869282"/>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1600" b="1" dirty="0" smtClean="0">
                <a:solidFill>
                  <a:srgbClr val="00B0F0"/>
                </a:solidFill>
                <a:latin typeface="微软雅黑" panose="020B0503020204020204" pitchFamily="34" charset="-122"/>
                <a:ea typeface="微软雅黑" panose="020B0503020204020204" pitchFamily="34" charset="-122"/>
              </a:rPr>
              <a:t>WRF</a:t>
            </a:r>
            <a:r>
              <a:rPr lang="zh-CN" altLang="en-US" sz="1600" b="1" dirty="0" smtClean="0">
                <a:solidFill>
                  <a:srgbClr val="00B0F0"/>
                </a:solidFill>
                <a:latin typeface="微软雅黑" panose="020B0503020204020204" pitchFamily="34" charset="-122"/>
                <a:ea typeface="微软雅黑" panose="020B0503020204020204" pitchFamily="34" charset="-122"/>
              </a:rPr>
              <a:t>模式简介</a:t>
            </a:r>
            <a:endParaRPr lang="en-US" altLang="zh-CN" sz="1600" b="1" dirty="0" smtClean="0">
              <a:solidFill>
                <a:srgbClr val="00B0F0"/>
              </a:solidFill>
              <a:latin typeface="微软雅黑" panose="020B0503020204020204" pitchFamily="34" charset="-122"/>
              <a:ea typeface="微软雅黑" panose="020B0503020204020204" pitchFamily="34" charset="-122"/>
            </a:endParaRPr>
          </a:p>
          <a:p>
            <a:pPr algn="l">
              <a:lnSpc>
                <a:spcPct val="150000"/>
              </a:lnSpc>
            </a:pPr>
            <a:r>
              <a:rPr lang="en-US" altLang="zh-CN" sz="1400" dirty="0" smtClean="0"/>
              <a:t>WRF</a:t>
            </a:r>
            <a:r>
              <a:rPr lang="zh-CN" altLang="en-US" sz="1400" dirty="0" smtClean="0"/>
              <a:t>是</a:t>
            </a:r>
            <a:r>
              <a:rPr lang="zh-CN" altLang="en-US" sz="1400" dirty="0"/>
              <a:t>指</a:t>
            </a:r>
            <a:r>
              <a:rPr lang="en-US" altLang="zh-CN" sz="1400" dirty="0"/>
              <a:t>The Weather Research and Forecasting Model</a:t>
            </a:r>
            <a:r>
              <a:rPr lang="zh-CN" altLang="en-US" sz="1400" dirty="0"/>
              <a:t>，即天气预报模式，被誉为是次世代的中尺度天气预报</a:t>
            </a:r>
            <a:r>
              <a:rPr lang="zh-CN" altLang="en-US" sz="1400" dirty="0" smtClean="0"/>
              <a:t>模式。其由</a:t>
            </a:r>
            <a:r>
              <a:rPr lang="zh-CN" altLang="en-US" sz="1400" dirty="0"/>
              <a:t>美国环境预测中心（</a:t>
            </a:r>
            <a:r>
              <a:rPr lang="en-US" altLang="zh-CN" sz="1400" dirty="0"/>
              <a:t>NCEP</a:t>
            </a:r>
            <a:r>
              <a:rPr lang="zh-CN" altLang="en-US" sz="1400" dirty="0"/>
              <a:t>），美国国家大气研究中心（</a:t>
            </a:r>
            <a:r>
              <a:rPr lang="en-US" altLang="zh-CN" sz="1400" dirty="0"/>
              <a:t>NCAR</a:t>
            </a:r>
            <a:r>
              <a:rPr lang="zh-CN" altLang="en-US" sz="1400" dirty="0"/>
              <a:t>）等美国的科研机构为中心开始着手开发一种统一的气象模式。</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87574"/>
            <a:ext cx="3219351" cy="217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3728" y="2499742"/>
            <a:ext cx="3007122" cy="188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0871" y="1148468"/>
            <a:ext cx="1460501" cy="588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560" y="3427424"/>
            <a:ext cx="1700545" cy="606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1380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15</a:t>
            </a:fld>
            <a:endParaRPr lang="zh-CN" altLang="en-US" dirty="0"/>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2.3 </a:t>
            </a:r>
            <a:r>
              <a:rPr lang="zh-CN" altLang="en-US" sz="2400" dirty="0" smtClean="0">
                <a:solidFill>
                  <a:schemeClr val="tx2"/>
                </a:solidFill>
                <a:latin typeface="微软雅黑" panose="020B0503020204020204" pitchFamily="34" charset="-122"/>
                <a:ea typeface="微软雅黑" panose="020B0503020204020204" pitchFamily="34" charset="-122"/>
              </a:rPr>
              <a:t>数值气象预报服务</a:t>
            </a:r>
            <a:r>
              <a:rPr lang="en-US" altLang="zh-CN" sz="2400" dirty="0" smtClean="0">
                <a:solidFill>
                  <a:schemeClr val="tx2"/>
                </a:solidFill>
                <a:latin typeface="微软雅黑" panose="020B0503020204020204" pitchFamily="34" charset="-122"/>
                <a:ea typeface="微软雅黑" panose="020B0503020204020204" pitchFamily="34" charset="-122"/>
              </a:rPr>
              <a:t>-CFD</a:t>
            </a:r>
            <a:r>
              <a:rPr lang="zh-CN" altLang="en-US" sz="2400" dirty="0" smtClean="0">
                <a:solidFill>
                  <a:schemeClr val="tx2"/>
                </a:solidFill>
                <a:latin typeface="微软雅黑" panose="020B0503020204020204" pitchFamily="34" charset="-122"/>
                <a:ea typeface="微软雅黑" panose="020B0503020204020204" pitchFamily="34" charset="-122"/>
              </a:rPr>
              <a:t>动力降尺度 </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sp>
        <p:nvSpPr>
          <p:cNvPr id="7" name="副标题 2"/>
          <p:cNvSpPr txBox="1">
            <a:spLocks/>
          </p:cNvSpPr>
          <p:nvPr/>
        </p:nvSpPr>
        <p:spPr>
          <a:xfrm>
            <a:off x="5837784" y="1460972"/>
            <a:ext cx="3384376" cy="2869282"/>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1600" b="1" dirty="0" smtClean="0">
                <a:solidFill>
                  <a:srgbClr val="00B0F0"/>
                </a:solidFill>
                <a:latin typeface="微软雅黑" panose="020B0503020204020204" pitchFamily="34" charset="-122"/>
                <a:ea typeface="微软雅黑" panose="020B0503020204020204" pitchFamily="34" charset="-122"/>
              </a:rPr>
              <a:t>CFD</a:t>
            </a:r>
            <a:r>
              <a:rPr lang="zh-CN" altLang="en-US" sz="1600" b="1" dirty="0" smtClean="0">
                <a:solidFill>
                  <a:srgbClr val="00B0F0"/>
                </a:solidFill>
                <a:latin typeface="微软雅黑" panose="020B0503020204020204" pitchFamily="34" charset="-122"/>
                <a:ea typeface="微软雅黑" panose="020B0503020204020204" pitchFamily="34" charset="-122"/>
              </a:rPr>
              <a:t>动力降尺度简介</a:t>
            </a:r>
            <a:endParaRPr lang="en-US" altLang="zh-CN" sz="1600" b="1" dirty="0" smtClean="0">
              <a:solidFill>
                <a:srgbClr val="00B0F0"/>
              </a:solidFill>
              <a:latin typeface="微软雅黑" panose="020B0503020204020204" pitchFamily="34" charset="-122"/>
              <a:ea typeface="微软雅黑" panose="020B0503020204020204" pitchFamily="34" charset="-122"/>
            </a:endParaRPr>
          </a:p>
          <a:p>
            <a:pPr algn="l">
              <a:lnSpc>
                <a:spcPct val="150000"/>
              </a:lnSpc>
            </a:pPr>
            <a:r>
              <a:rPr lang="zh-CN" altLang="en-US" sz="1400" dirty="0"/>
              <a:t>把大尺度、低分辨率的全球气候模式输出的信息转化为小尺度、高分辨率的区域地面气候变化信息的一种方法。</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122" name="Picture 2" descr="E:\02-下发的重要文件\22-忽娟（营销）\功率预测ppt 素材\降尺度后的结果.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82" y="1393999"/>
            <a:ext cx="5357450" cy="265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45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16</a:t>
            </a:fld>
            <a:endParaRPr lang="zh-CN" altLang="en-US" dirty="0"/>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2.4 </a:t>
            </a:r>
            <a:r>
              <a:rPr lang="zh-CN" altLang="en-US" sz="2400" dirty="0" smtClean="0">
                <a:solidFill>
                  <a:schemeClr val="tx2"/>
                </a:solidFill>
                <a:latin typeface="微软雅黑" panose="020B0503020204020204" pitchFamily="34" charset="-122"/>
                <a:ea typeface="微软雅黑" panose="020B0503020204020204" pitchFamily="34" charset="-122"/>
              </a:rPr>
              <a:t>数值气象预报服务</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数值气象预报产出 </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041457"/>
            <a:ext cx="7075759" cy="3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1231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17</a:t>
            </a:fld>
            <a:endParaRPr lang="zh-CN" altLang="en-US" dirty="0"/>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2.5 </a:t>
            </a:r>
            <a:r>
              <a:rPr lang="zh-CN" altLang="en-US" sz="2400" dirty="0" smtClean="0">
                <a:solidFill>
                  <a:schemeClr val="tx2"/>
                </a:solidFill>
                <a:latin typeface="微软雅黑" panose="020B0503020204020204" pitchFamily="34" charset="-122"/>
                <a:ea typeface="微软雅黑" panose="020B0503020204020204" pitchFamily="34" charset="-122"/>
              </a:rPr>
              <a:t>数值气象预报服务</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不同精度下的气象产出</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208136" y="861716"/>
            <a:ext cx="4804224" cy="3605260"/>
            <a:chOff x="467544" y="1002942"/>
            <a:chExt cx="4804224" cy="360526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002942"/>
              <a:ext cx="4804224" cy="360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1139330"/>
              <a:ext cx="3021012" cy="28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组合 2"/>
          <p:cNvGrpSpPr/>
          <p:nvPr/>
        </p:nvGrpSpPr>
        <p:grpSpPr>
          <a:xfrm>
            <a:off x="2017960" y="965391"/>
            <a:ext cx="5184576" cy="3889687"/>
            <a:chOff x="2843808" y="1043096"/>
            <a:chExt cx="5184576" cy="3889687"/>
          </a:xfrm>
        </p:grpSpPr>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43808" y="1043096"/>
              <a:ext cx="5184576" cy="388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6933" y="1054159"/>
              <a:ext cx="2838326" cy="2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7347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4"/>
          </p:nvPr>
        </p:nvSpPr>
        <p:spPr>
          <a:xfrm>
            <a:off x="8233073" y="4731990"/>
            <a:ext cx="539080" cy="376237"/>
          </a:xfrm>
          <a:prstGeom prst="rect">
            <a:avLst/>
          </a:prstGeom>
        </p:spPr>
        <p:txBody>
          <a:bodyPr/>
          <a:lstStyle/>
          <a:p>
            <a:fld id="{7B9097CC-BF87-454B-9C2A-5C73CB3BCD27}" type="slidenum">
              <a:rPr lang="zh-CN" altLang="en-US" smtClean="0"/>
              <a:t>18</a:t>
            </a:fld>
            <a:endParaRPr lang="zh-CN" altLang="en-US"/>
          </a:p>
        </p:txBody>
      </p:sp>
      <p:grpSp>
        <p:nvGrpSpPr>
          <p:cNvPr id="4" name="组 17"/>
          <p:cNvGrpSpPr/>
          <p:nvPr/>
        </p:nvGrpSpPr>
        <p:grpSpPr>
          <a:xfrm>
            <a:off x="1167002" y="1203598"/>
            <a:ext cx="7005398" cy="1985485"/>
            <a:chOff x="678102" y="4132131"/>
            <a:chExt cx="7005398" cy="1985485"/>
          </a:xfrm>
        </p:grpSpPr>
        <p:sp>
          <p:nvSpPr>
            <p:cNvPr id="5" name="Rectangle 1"/>
            <p:cNvSpPr>
              <a:spLocks noChangeArrowheads="1"/>
            </p:cNvSpPr>
            <p:nvPr/>
          </p:nvSpPr>
          <p:spPr bwMode="auto">
            <a:xfrm>
              <a:off x="678102" y="4132131"/>
              <a:ext cx="2242898" cy="877163"/>
            </a:xfrm>
            <a:prstGeom prst="rect">
              <a:avLst/>
            </a:prstGeom>
            <a:noFill/>
            <a:ln w="9525">
              <a:noFill/>
              <a:miter lim="800000"/>
              <a:headEnd/>
              <a:tailEnd/>
            </a:ln>
            <a:effec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5400" u="none" strike="noStrike" cap="none" normalizeH="0" baseline="0" dirty="0" smtClean="0">
                  <a:ln>
                    <a:noFill/>
                  </a:ln>
                  <a:solidFill>
                    <a:schemeClr val="bg1"/>
                  </a:solidFill>
                  <a:effectLst/>
                  <a:latin typeface="微软雅黑"/>
                  <a:ea typeface="微软雅黑"/>
                  <a:cs typeface="微软雅黑"/>
                </a:rPr>
                <a:t>03</a:t>
              </a:r>
              <a:endParaRPr kumimoji="0" lang="zh-CN" sz="5400" u="none" strike="noStrike" cap="none" normalizeH="0" baseline="0" dirty="0" smtClean="0">
                <a:ln>
                  <a:noFill/>
                </a:ln>
                <a:solidFill>
                  <a:schemeClr val="bg1"/>
                </a:solidFill>
                <a:effectLst/>
                <a:latin typeface="微软雅黑"/>
                <a:ea typeface="微软雅黑"/>
                <a:cs typeface="微软雅黑"/>
              </a:endParaRPr>
            </a:p>
          </p:txBody>
        </p:sp>
        <p:sp>
          <p:nvSpPr>
            <p:cNvPr id="6" name="Rectangle 1"/>
            <p:cNvSpPr>
              <a:spLocks noChangeArrowheads="1"/>
            </p:cNvSpPr>
            <p:nvPr/>
          </p:nvSpPr>
          <p:spPr bwMode="auto">
            <a:xfrm>
              <a:off x="743911" y="5350433"/>
              <a:ext cx="6939589" cy="615553"/>
            </a:xfrm>
            <a:prstGeom prst="rect">
              <a:avLst/>
            </a:prstGeom>
            <a:noFill/>
            <a:ln w="9525">
              <a:noFill/>
              <a:miter lim="800000"/>
              <a:headEnd/>
              <a:tailEnd/>
            </a:ln>
            <a:effectLst/>
          </p:spPr>
          <p:txBody>
            <a:bodyPr vert="horz" wrap="square" lIns="0" tIns="0" rIns="91440" bIns="0" numCol="1" anchor="ctr" anchorCtr="0" compatLnSpc="1">
              <a:prstTxWarp prst="textNoShape">
                <a:avLst/>
              </a:prstTxWarp>
              <a:spAutoFit/>
            </a:bodyPr>
            <a:lstStyle/>
            <a:p>
              <a:r>
                <a:rPr lang="zh-CN" altLang="en-US" sz="4000" dirty="0" smtClean="0">
                  <a:solidFill>
                    <a:srgbClr val="FFFFFF"/>
                  </a:solidFill>
                  <a:latin typeface="微软雅黑" pitchFamily="34" charset="-122"/>
                  <a:ea typeface="微软雅黑" pitchFamily="34" charset="-122"/>
                </a:rPr>
                <a:t>定制化功率预测建模</a:t>
              </a:r>
              <a:endParaRPr lang="zh-CN" altLang="en-US" sz="4000" dirty="0">
                <a:solidFill>
                  <a:srgbClr val="FFFFFF"/>
                </a:solidFill>
                <a:latin typeface="微软雅黑" pitchFamily="34" charset="-122"/>
                <a:ea typeface="微软雅黑" pitchFamily="34" charset="-122"/>
              </a:endParaRPr>
            </a:p>
          </p:txBody>
        </p:sp>
        <p:cxnSp>
          <p:nvCxnSpPr>
            <p:cNvPr id="7" name="直线连接符 11"/>
            <p:cNvCxnSpPr/>
            <p:nvPr/>
          </p:nvCxnSpPr>
          <p:spPr>
            <a:xfrm flipH="1">
              <a:off x="744384" y="5254016"/>
              <a:ext cx="209942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直线连接符 12"/>
            <p:cNvCxnSpPr/>
            <p:nvPr/>
          </p:nvCxnSpPr>
          <p:spPr>
            <a:xfrm flipH="1">
              <a:off x="744384" y="6117616"/>
              <a:ext cx="209942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7270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19</a:t>
            </a:fld>
            <a:endParaRPr lang="zh-CN" altLang="en-US"/>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3.1 </a:t>
            </a:r>
            <a:r>
              <a:rPr lang="zh-CN" altLang="en-US" sz="2400" dirty="0" smtClean="0">
                <a:solidFill>
                  <a:schemeClr val="tx2"/>
                </a:solidFill>
                <a:latin typeface="微软雅黑" panose="020B0503020204020204" pitchFamily="34" charset="-122"/>
                <a:ea typeface="微软雅黑" panose="020B0503020204020204" pitchFamily="34" charset="-122"/>
              </a:rPr>
              <a:t>定制化功率预测建模</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技术路线</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pic>
        <p:nvPicPr>
          <p:cNvPr id="717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067222"/>
            <a:ext cx="7413625" cy="368935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22225">
                <a:solidFill>
                  <a:srgbClr val="000000"/>
                </a:solidFill>
                <a:miter lim="800000"/>
                <a:headEnd/>
                <a:tailEnd/>
              </a14:hiddenLine>
            </a:ext>
          </a:extLst>
        </p:spPr>
      </p:pic>
      <p:pic>
        <p:nvPicPr>
          <p:cNvPr id="1026" name="Picture 2" descr="C:\Users\30869\Desktop\功率预测培训\261353321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649339"/>
            <a:ext cx="1656184" cy="15403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30869\Desktop\功率预测培训\neural-ne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212" y="1707654"/>
            <a:ext cx="3048000" cy="227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66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1000"/>
                                        <p:tgtEl>
                                          <p:spTgt spid="1027"/>
                                        </p:tgtEl>
                                      </p:cBhvr>
                                    </p:animEffect>
                                    <p:anim calcmode="lin" valueType="num">
                                      <p:cBhvr>
                                        <p:cTn id="15" dur="1000" fill="hold"/>
                                        <p:tgtEl>
                                          <p:spTgt spid="1027"/>
                                        </p:tgtEl>
                                        <p:attrNameLst>
                                          <p:attrName>ppt_x</p:attrName>
                                        </p:attrNameLst>
                                      </p:cBhvr>
                                      <p:tavLst>
                                        <p:tav tm="0">
                                          <p:val>
                                            <p:strVal val="#ppt_x"/>
                                          </p:val>
                                        </p:tav>
                                        <p:tav tm="100000">
                                          <p:val>
                                            <p:strVal val="#ppt_x"/>
                                          </p:val>
                                        </p:tav>
                                      </p:tavLst>
                                    </p:anim>
                                    <p:anim calcmode="lin" valueType="num">
                                      <p:cBhvr>
                                        <p:cTn id="16"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4294967295"/>
          </p:nvPr>
        </p:nvSpPr>
        <p:spPr>
          <a:xfrm>
            <a:off x="8629650" y="4767263"/>
            <a:ext cx="514350" cy="376237"/>
          </a:xfrm>
          <a:prstGeom prst="rect">
            <a:avLst/>
          </a:prstGeom>
        </p:spPr>
        <p:txBody>
          <a:bodyPr/>
          <a:lstStyle/>
          <a:p>
            <a:fld id="{7C042ACC-53A1-4555-AF9E-292A0AA7C315}" type="slidenum">
              <a:rPr lang="zh-CN" altLang="en-US" smtClean="0"/>
              <a:t>2</a:t>
            </a:fld>
            <a:endParaRPr lang="zh-CN" altLang="en-US"/>
          </a:p>
        </p:txBody>
      </p:sp>
      <p:sp>
        <p:nvSpPr>
          <p:cNvPr id="9" name="标题 1"/>
          <p:cNvSpPr txBox="1">
            <a:spLocks/>
          </p:cNvSpPr>
          <p:nvPr/>
        </p:nvSpPr>
        <p:spPr>
          <a:xfrm>
            <a:off x="539552" y="454149"/>
            <a:ext cx="1440160" cy="67744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dirty="0" smtClean="0">
                <a:solidFill>
                  <a:schemeClr val="tx2"/>
                </a:solidFill>
                <a:latin typeface="微软雅黑" panose="020B0503020204020204" pitchFamily="34" charset="-122"/>
                <a:ea typeface="微软雅黑" panose="020B0503020204020204" pitchFamily="34" charset="-122"/>
              </a:rPr>
              <a:t>目 录</a:t>
            </a:r>
          </a:p>
        </p:txBody>
      </p:sp>
      <p:grpSp>
        <p:nvGrpSpPr>
          <p:cNvPr id="27" name="组合 26"/>
          <p:cNvGrpSpPr/>
          <p:nvPr/>
        </p:nvGrpSpPr>
        <p:grpSpPr>
          <a:xfrm>
            <a:off x="684213" y="1722246"/>
            <a:ext cx="1295499" cy="1295036"/>
            <a:chOff x="684213" y="1722246"/>
            <a:chExt cx="1770892" cy="1770892"/>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213" y="1722246"/>
              <a:ext cx="1770892" cy="1770892"/>
            </a:xfrm>
            <a:prstGeom prst="rect">
              <a:avLst/>
            </a:prstGeom>
          </p:spPr>
        </p:pic>
        <p:sp>
          <p:nvSpPr>
            <p:cNvPr id="16" name="矩形 15"/>
            <p:cNvSpPr/>
            <p:nvPr/>
          </p:nvSpPr>
          <p:spPr>
            <a:xfrm>
              <a:off x="755576" y="1851670"/>
              <a:ext cx="639919" cy="584775"/>
            </a:xfrm>
            <a:prstGeom prst="rect">
              <a:avLst/>
            </a:prstGeom>
          </p:spPr>
          <p:txBody>
            <a:bodyPr wrap="none">
              <a:spAutoFit/>
            </a:bodyPr>
            <a:lstStyle/>
            <a:p>
              <a:r>
                <a:rPr lang="en-US" altLang="zh-CN" sz="3200" dirty="0">
                  <a:solidFill>
                    <a:schemeClr val="bg1"/>
                  </a:solidFill>
                  <a:latin typeface="Arial" panose="020B0604020202020204" pitchFamily="34" charset="0"/>
                  <a:ea typeface="Arial Unicode MS" panose="020B0604020202020204" pitchFamily="34" charset="-122"/>
                  <a:cs typeface="Arial" panose="020B0604020202020204" pitchFamily="34" charset="0"/>
                </a:rPr>
                <a:t>01</a:t>
              </a:r>
              <a:endParaRPr lang="zh-CN" altLang="en-US" sz="320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17" name="矩形 16"/>
            <p:cNvSpPr/>
            <p:nvPr/>
          </p:nvSpPr>
          <p:spPr>
            <a:xfrm>
              <a:off x="880195" y="2620516"/>
              <a:ext cx="1107996" cy="369332"/>
            </a:xfrm>
            <a:prstGeom prst="rect">
              <a:avLst/>
            </a:prstGeom>
          </p:spPr>
          <p:txBody>
            <a:bodyPr wrap="non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产品概述</a:t>
              </a:r>
              <a:endPar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 name="组合 19"/>
          <p:cNvGrpSpPr/>
          <p:nvPr/>
        </p:nvGrpSpPr>
        <p:grpSpPr>
          <a:xfrm>
            <a:off x="2195736" y="1731624"/>
            <a:ext cx="1295499" cy="1295036"/>
            <a:chOff x="684213" y="1722246"/>
            <a:chExt cx="1770892" cy="1770892"/>
          </a:xfrm>
        </p:grpSpPr>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213" y="1722246"/>
              <a:ext cx="1770892" cy="1770892"/>
            </a:xfrm>
            <a:prstGeom prst="rect">
              <a:avLst/>
            </a:prstGeom>
          </p:spPr>
        </p:pic>
        <p:sp>
          <p:nvSpPr>
            <p:cNvPr id="22" name="矩形 21"/>
            <p:cNvSpPr/>
            <p:nvPr/>
          </p:nvSpPr>
          <p:spPr>
            <a:xfrm>
              <a:off x="755576" y="1851671"/>
              <a:ext cx="874742" cy="799648"/>
            </a:xfrm>
            <a:prstGeom prst="rect">
              <a:avLst/>
            </a:prstGeom>
          </p:spPr>
          <p:txBody>
            <a:bodyPr wrap="none">
              <a:spAutoFit/>
            </a:bodyPr>
            <a:lstStyle/>
            <a:p>
              <a:r>
                <a:rPr lang="en-US" altLang="zh-CN" sz="3200" dirty="0" smtClean="0">
                  <a:solidFill>
                    <a:schemeClr val="bg1"/>
                  </a:solidFill>
                  <a:latin typeface="Arial" panose="020B0604020202020204" pitchFamily="34" charset="0"/>
                  <a:ea typeface="Arial Unicode MS" panose="020B0604020202020204" pitchFamily="34" charset="-122"/>
                  <a:cs typeface="Arial" panose="020B0604020202020204" pitchFamily="34" charset="0"/>
                </a:rPr>
                <a:t>02</a:t>
              </a:r>
              <a:endParaRPr lang="zh-CN" altLang="en-US" sz="320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3" name="矩形 22"/>
            <p:cNvSpPr/>
            <p:nvPr/>
          </p:nvSpPr>
          <p:spPr>
            <a:xfrm>
              <a:off x="755576" y="2596491"/>
              <a:ext cx="1514583" cy="883823"/>
            </a:xfrm>
            <a:prstGeom prst="rect">
              <a:avLst/>
            </a:prstGeom>
          </p:spPr>
          <p:txBody>
            <a:bodyPr wrap="none">
              <a:spAutoFit/>
            </a:bodyPr>
            <a:lstStyle/>
            <a:p>
              <a:r>
                <a:rPr lang="zh-CN" altLang="en-US"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数值气象</a:t>
              </a:r>
              <a:endParaRPr lang="en-US" altLang="zh-CN"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预报</a:t>
              </a:r>
              <a:r>
                <a:rPr lang="zh-CN" altLang="en-US"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服务</a:t>
              </a:r>
              <a:endPar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4" name="组合 23"/>
          <p:cNvGrpSpPr/>
          <p:nvPr/>
        </p:nvGrpSpPr>
        <p:grpSpPr>
          <a:xfrm>
            <a:off x="3686240" y="1741002"/>
            <a:ext cx="1338828" cy="1303227"/>
            <a:chOff x="654599" y="1722246"/>
            <a:chExt cx="1830120" cy="1782093"/>
          </a:xfrm>
        </p:grpSpPr>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213" y="1722246"/>
              <a:ext cx="1770892" cy="1770892"/>
            </a:xfrm>
            <a:prstGeom prst="rect">
              <a:avLst/>
            </a:prstGeom>
          </p:spPr>
        </p:pic>
        <p:sp>
          <p:nvSpPr>
            <p:cNvPr id="26" name="矩形 25"/>
            <p:cNvSpPr/>
            <p:nvPr/>
          </p:nvSpPr>
          <p:spPr>
            <a:xfrm>
              <a:off x="755576" y="1851671"/>
              <a:ext cx="874742" cy="799648"/>
            </a:xfrm>
            <a:prstGeom prst="rect">
              <a:avLst/>
            </a:prstGeom>
          </p:spPr>
          <p:txBody>
            <a:bodyPr wrap="none">
              <a:spAutoFit/>
            </a:bodyPr>
            <a:lstStyle/>
            <a:p>
              <a:r>
                <a:rPr lang="en-US" altLang="zh-CN" sz="3200" dirty="0" smtClean="0">
                  <a:solidFill>
                    <a:schemeClr val="bg1"/>
                  </a:solidFill>
                  <a:latin typeface="Arial" panose="020B0604020202020204" pitchFamily="34" charset="0"/>
                  <a:ea typeface="Arial Unicode MS" panose="020B0604020202020204" pitchFamily="34" charset="-122"/>
                  <a:cs typeface="Arial" panose="020B0604020202020204" pitchFamily="34" charset="0"/>
                </a:rPr>
                <a:t>03</a:t>
              </a:r>
              <a:endParaRPr lang="zh-CN" altLang="en-US" sz="320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0" name="矩形 39"/>
            <p:cNvSpPr/>
            <p:nvPr/>
          </p:nvSpPr>
          <p:spPr>
            <a:xfrm>
              <a:off x="654599" y="2620516"/>
              <a:ext cx="1830120" cy="883823"/>
            </a:xfrm>
            <a:prstGeom prst="rect">
              <a:avLst/>
            </a:prstGeom>
          </p:spPr>
          <p:txBody>
            <a:bodyPr wrap="none">
              <a:spAutoFit/>
            </a:bodyPr>
            <a:lstStyle/>
            <a:p>
              <a:r>
                <a:rPr lang="zh-CN" altLang="en-US"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定制化功率</a:t>
              </a:r>
              <a:endParaRPr lang="en-US" altLang="zh-CN"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预测建模</a:t>
              </a:r>
              <a:endPar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1" name="组合 40"/>
          <p:cNvGrpSpPr/>
          <p:nvPr/>
        </p:nvGrpSpPr>
        <p:grpSpPr>
          <a:xfrm>
            <a:off x="5220072" y="1731624"/>
            <a:ext cx="1361539" cy="1594846"/>
            <a:chOff x="684213" y="1722246"/>
            <a:chExt cx="1861166" cy="2180866"/>
          </a:xfrm>
        </p:grpSpPr>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213" y="1722246"/>
              <a:ext cx="1770892" cy="1770892"/>
            </a:xfrm>
            <a:prstGeom prst="rect">
              <a:avLst/>
            </a:prstGeom>
          </p:spPr>
        </p:pic>
        <p:sp>
          <p:nvSpPr>
            <p:cNvPr id="43" name="矩形 42"/>
            <p:cNvSpPr/>
            <p:nvPr/>
          </p:nvSpPr>
          <p:spPr>
            <a:xfrm>
              <a:off x="755576" y="1851671"/>
              <a:ext cx="874742" cy="799648"/>
            </a:xfrm>
            <a:prstGeom prst="rect">
              <a:avLst/>
            </a:prstGeom>
          </p:spPr>
          <p:txBody>
            <a:bodyPr wrap="none">
              <a:spAutoFit/>
            </a:bodyPr>
            <a:lstStyle/>
            <a:p>
              <a:r>
                <a:rPr lang="en-US" altLang="zh-CN" sz="3200" dirty="0" smtClean="0">
                  <a:solidFill>
                    <a:schemeClr val="bg1"/>
                  </a:solidFill>
                  <a:latin typeface="Arial" panose="020B0604020202020204" pitchFamily="34" charset="0"/>
                  <a:ea typeface="Arial Unicode MS" panose="020B0604020202020204" pitchFamily="34" charset="-122"/>
                  <a:cs typeface="Arial" panose="020B0604020202020204" pitchFamily="34" charset="0"/>
                </a:rPr>
                <a:t>04</a:t>
              </a:r>
              <a:endParaRPr lang="zh-CN" altLang="en-US" sz="320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4" name="矩形 43"/>
            <p:cNvSpPr/>
            <p:nvPr/>
          </p:nvSpPr>
          <p:spPr>
            <a:xfrm>
              <a:off x="715258" y="2640508"/>
              <a:ext cx="1830121" cy="1262604"/>
            </a:xfrm>
            <a:prstGeom prst="rect">
              <a:avLst/>
            </a:prstGeom>
          </p:spPr>
          <p:txBody>
            <a:bodyPr wrap="none">
              <a:spAutoFit/>
            </a:bodyPr>
            <a:lstStyle/>
            <a:p>
              <a:r>
                <a:rPr lang="zh-CN" altLang="en-US"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友善型人机</a:t>
              </a:r>
              <a:endParaRPr lang="en-US" altLang="zh-CN"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交互界面</a:t>
              </a:r>
              <a:endParaRPr lang="en-US" altLang="zh-CN"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endPar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5" name="组合 44"/>
          <p:cNvGrpSpPr/>
          <p:nvPr/>
        </p:nvGrpSpPr>
        <p:grpSpPr>
          <a:xfrm>
            <a:off x="6732240" y="1745062"/>
            <a:ext cx="1295499" cy="1295036"/>
            <a:chOff x="684213" y="1722246"/>
            <a:chExt cx="1770892" cy="1770892"/>
          </a:xfrm>
        </p:grpSpPr>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213" y="1722246"/>
              <a:ext cx="1770892" cy="1770892"/>
            </a:xfrm>
            <a:prstGeom prst="rect">
              <a:avLst/>
            </a:prstGeom>
          </p:spPr>
        </p:pic>
        <p:sp>
          <p:nvSpPr>
            <p:cNvPr id="47" name="矩形 46"/>
            <p:cNvSpPr/>
            <p:nvPr/>
          </p:nvSpPr>
          <p:spPr>
            <a:xfrm>
              <a:off x="755576" y="1851671"/>
              <a:ext cx="874742" cy="799648"/>
            </a:xfrm>
            <a:prstGeom prst="rect">
              <a:avLst/>
            </a:prstGeom>
          </p:spPr>
          <p:txBody>
            <a:bodyPr wrap="none">
              <a:spAutoFit/>
            </a:bodyPr>
            <a:lstStyle/>
            <a:p>
              <a:r>
                <a:rPr lang="en-US" altLang="zh-CN" sz="3200" dirty="0" smtClean="0">
                  <a:solidFill>
                    <a:schemeClr val="bg1"/>
                  </a:solidFill>
                  <a:latin typeface="Arial" panose="020B0604020202020204" pitchFamily="34" charset="0"/>
                  <a:ea typeface="Arial Unicode MS" panose="020B0604020202020204" pitchFamily="34" charset="-122"/>
                  <a:cs typeface="Arial" panose="020B0604020202020204" pitchFamily="34" charset="0"/>
                </a:rPr>
                <a:t>05</a:t>
              </a:r>
              <a:endParaRPr lang="zh-CN" altLang="en-US" sz="3200"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8" name="矩形 47"/>
            <p:cNvSpPr/>
            <p:nvPr/>
          </p:nvSpPr>
          <p:spPr>
            <a:xfrm>
              <a:off x="880195" y="2620516"/>
              <a:ext cx="1514583" cy="505042"/>
            </a:xfrm>
            <a:prstGeom prst="rect">
              <a:avLst/>
            </a:prstGeom>
          </p:spPr>
          <p:txBody>
            <a:bodyPr wrap="none">
              <a:spAutoFit/>
            </a:bodyPr>
            <a:lstStyle/>
            <a:p>
              <a:r>
                <a:rPr lang="zh-CN" altLang="en-US"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交流答疑</a:t>
              </a:r>
              <a:endPar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4188098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20</a:t>
            </a:fld>
            <a:endParaRPr lang="zh-CN" altLang="en-US"/>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3.2 </a:t>
            </a:r>
            <a:r>
              <a:rPr lang="zh-CN" altLang="en-US" sz="2400" dirty="0" smtClean="0">
                <a:solidFill>
                  <a:schemeClr val="tx2"/>
                </a:solidFill>
                <a:latin typeface="微软雅黑" panose="020B0503020204020204" pitchFamily="34" charset="-122"/>
                <a:ea typeface="微软雅黑" panose="020B0503020204020204" pitchFamily="34" charset="-122"/>
              </a:rPr>
              <a:t>定制化功率预测建模</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理论功率曲线模型</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sp>
        <p:nvSpPr>
          <p:cNvPr id="2" name="圆角矩形 1"/>
          <p:cNvSpPr/>
          <p:nvPr/>
        </p:nvSpPr>
        <p:spPr>
          <a:xfrm>
            <a:off x="611560" y="1419622"/>
            <a:ext cx="1824236" cy="10081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 name="TextBox 2"/>
          <p:cNvSpPr txBox="1"/>
          <p:nvPr/>
        </p:nvSpPr>
        <p:spPr>
          <a:xfrm>
            <a:off x="995636" y="1600512"/>
            <a:ext cx="1440160" cy="646331"/>
          </a:xfrm>
          <a:prstGeom prst="rect">
            <a:avLst/>
          </a:prstGeom>
          <a:noFill/>
        </p:spPr>
        <p:txBody>
          <a:bodyPr wrap="square" rtlCol="0">
            <a:spAutoFit/>
          </a:bodyPr>
          <a:lstStyle/>
          <a:p>
            <a:r>
              <a:rPr lang="zh-CN" altLang="en-US" dirty="0" smtClean="0"/>
              <a:t>局部数值气象预报</a:t>
            </a:r>
            <a:endParaRPr lang="zh-CN" altLang="en-US" dirty="0"/>
          </a:p>
        </p:txBody>
      </p:sp>
      <p:sp>
        <p:nvSpPr>
          <p:cNvPr id="7" name="圆角矩形 6"/>
          <p:cNvSpPr/>
          <p:nvPr/>
        </p:nvSpPr>
        <p:spPr>
          <a:xfrm>
            <a:off x="3131840" y="1419523"/>
            <a:ext cx="1824236" cy="10081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6" name="TextBox 5"/>
          <p:cNvSpPr txBox="1"/>
          <p:nvPr/>
        </p:nvSpPr>
        <p:spPr>
          <a:xfrm>
            <a:off x="3239852" y="1600512"/>
            <a:ext cx="1608212" cy="646331"/>
          </a:xfrm>
          <a:prstGeom prst="rect">
            <a:avLst/>
          </a:prstGeom>
          <a:noFill/>
        </p:spPr>
        <p:txBody>
          <a:bodyPr wrap="square" rtlCol="0">
            <a:spAutoFit/>
          </a:bodyPr>
          <a:lstStyle/>
          <a:p>
            <a:r>
              <a:rPr lang="zh-CN" altLang="en-US" dirty="0" smtClean="0"/>
              <a:t>卡尔曼滤波</a:t>
            </a:r>
            <a:endParaRPr lang="en-US" altLang="zh-CN" dirty="0" smtClean="0"/>
          </a:p>
          <a:p>
            <a:r>
              <a:rPr lang="zh-CN" altLang="en-US" dirty="0" smtClean="0"/>
              <a:t>平滑预测结果</a:t>
            </a:r>
            <a:endParaRPr lang="zh-CN" altLang="en-US" dirty="0"/>
          </a:p>
        </p:txBody>
      </p:sp>
      <p:sp>
        <p:nvSpPr>
          <p:cNvPr id="9" name="圆角矩形 8"/>
          <p:cNvSpPr/>
          <p:nvPr/>
        </p:nvSpPr>
        <p:spPr>
          <a:xfrm>
            <a:off x="611560" y="2787774"/>
            <a:ext cx="1824236" cy="10081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 name="TextBox 7"/>
          <p:cNvSpPr txBox="1"/>
          <p:nvPr/>
        </p:nvSpPr>
        <p:spPr>
          <a:xfrm>
            <a:off x="707604" y="2862451"/>
            <a:ext cx="1728192" cy="923330"/>
          </a:xfrm>
          <a:prstGeom prst="rect">
            <a:avLst/>
          </a:prstGeom>
          <a:noFill/>
        </p:spPr>
        <p:txBody>
          <a:bodyPr wrap="square" rtlCol="0">
            <a:spAutoFit/>
          </a:bodyPr>
          <a:lstStyle/>
          <a:p>
            <a:r>
              <a:rPr lang="zh-CN" altLang="en-US" dirty="0" smtClean="0"/>
              <a:t>前置采集程序智能学习风机实际出力关系</a:t>
            </a:r>
            <a:endParaRPr lang="zh-CN" altLang="en-US" dirty="0"/>
          </a:p>
        </p:txBody>
      </p:sp>
      <p:sp>
        <p:nvSpPr>
          <p:cNvPr id="11" name="圆角矩形 10"/>
          <p:cNvSpPr/>
          <p:nvPr/>
        </p:nvSpPr>
        <p:spPr>
          <a:xfrm>
            <a:off x="3143808" y="2787774"/>
            <a:ext cx="1824236" cy="10081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2" name="TextBox 11"/>
          <p:cNvSpPr txBox="1"/>
          <p:nvPr/>
        </p:nvSpPr>
        <p:spPr>
          <a:xfrm>
            <a:off x="3239852" y="2862451"/>
            <a:ext cx="1728192" cy="923330"/>
          </a:xfrm>
          <a:prstGeom prst="rect">
            <a:avLst/>
          </a:prstGeom>
          <a:noFill/>
        </p:spPr>
        <p:txBody>
          <a:bodyPr wrap="square" rtlCol="0">
            <a:spAutoFit/>
          </a:bodyPr>
          <a:lstStyle/>
          <a:p>
            <a:r>
              <a:rPr lang="zh-CN" altLang="en-US" dirty="0" smtClean="0"/>
              <a:t>根据学习结果智能更新理论功率曲线</a:t>
            </a:r>
            <a:endParaRPr lang="zh-CN" altLang="en-US" dirty="0"/>
          </a:p>
        </p:txBody>
      </p:sp>
      <p:sp>
        <p:nvSpPr>
          <p:cNvPr id="10" name="右箭头 9"/>
          <p:cNvSpPr/>
          <p:nvPr/>
        </p:nvSpPr>
        <p:spPr>
          <a:xfrm>
            <a:off x="2435796" y="1707654"/>
            <a:ext cx="696044" cy="323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2447764" y="3130248"/>
            <a:ext cx="696044" cy="323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4043958" y="2427734"/>
            <a:ext cx="312018" cy="36004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右箭头 16"/>
          <p:cNvSpPr/>
          <p:nvPr/>
        </p:nvSpPr>
        <p:spPr>
          <a:xfrm>
            <a:off x="4968044" y="3139664"/>
            <a:ext cx="972108" cy="323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968244" y="2607754"/>
            <a:ext cx="2088232" cy="1368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6220272" y="3130248"/>
            <a:ext cx="1584176" cy="369332"/>
          </a:xfrm>
          <a:prstGeom prst="rect">
            <a:avLst/>
          </a:prstGeom>
          <a:noFill/>
        </p:spPr>
        <p:txBody>
          <a:bodyPr wrap="square" rtlCol="0">
            <a:spAutoFit/>
          </a:bodyPr>
          <a:lstStyle/>
          <a:p>
            <a:r>
              <a:rPr lang="zh-CN" altLang="en-US" dirty="0" smtClean="0"/>
              <a:t>新场预测功率</a:t>
            </a:r>
            <a:endParaRPr lang="zh-CN" altLang="en-US" dirty="0"/>
          </a:p>
        </p:txBody>
      </p:sp>
      <p:pic>
        <p:nvPicPr>
          <p:cNvPr id="1026" name="Picture 2" descr="E:\02-下发的重要文件\22-忽娟（营销）\功率预测ppt 素材\image00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8244" y="1009066"/>
            <a:ext cx="2040731" cy="118289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曲线连接符 18"/>
          <p:cNvCxnSpPr/>
          <p:nvPr/>
        </p:nvCxnSpPr>
        <p:spPr>
          <a:xfrm flipV="1">
            <a:off x="5076056" y="2030819"/>
            <a:ext cx="864096" cy="83163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309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4"/>
          </p:nvPr>
        </p:nvSpPr>
        <p:spPr>
          <a:xfrm>
            <a:off x="8233073" y="4731990"/>
            <a:ext cx="539080" cy="376237"/>
          </a:xfrm>
          <a:prstGeom prst="rect">
            <a:avLst/>
          </a:prstGeom>
        </p:spPr>
        <p:txBody>
          <a:bodyPr/>
          <a:lstStyle/>
          <a:p>
            <a:fld id="{7B9097CC-BF87-454B-9C2A-5C73CB3BCD27}" type="slidenum">
              <a:rPr lang="zh-CN" altLang="en-US" smtClean="0"/>
              <a:t>21</a:t>
            </a:fld>
            <a:endParaRPr lang="zh-CN" altLang="en-US"/>
          </a:p>
        </p:txBody>
      </p:sp>
      <p:grpSp>
        <p:nvGrpSpPr>
          <p:cNvPr id="4" name="组 17"/>
          <p:cNvGrpSpPr/>
          <p:nvPr/>
        </p:nvGrpSpPr>
        <p:grpSpPr>
          <a:xfrm>
            <a:off x="1167002" y="1203598"/>
            <a:ext cx="7005398" cy="1985485"/>
            <a:chOff x="678102" y="4132131"/>
            <a:chExt cx="7005398" cy="1985485"/>
          </a:xfrm>
        </p:grpSpPr>
        <p:sp>
          <p:nvSpPr>
            <p:cNvPr id="5" name="Rectangle 1"/>
            <p:cNvSpPr>
              <a:spLocks noChangeArrowheads="1"/>
            </p:cNvSpPr>
            <p:nvPr/>
          </p:nvSpPr>
          <p:spPr bwMode="auto">
            <a:xfrm>
              <a:off x="678102" y="4132131"/>
              <a:ext cx="2242898" cy="877163"/>
            </a:xfrm>
            <a:prstGeom prst="rect">
              <a:avLst/>
            </a:prstGeom>
            <a:noFill/>
            <a:ln w="9525">
              <a:noFill/>
              <a:miter lim="800000"/>
              <a:headEnd/>
              <a:tailEnd/>
            </a:ln>
            <a:effec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5400" u="none" strike="noStrike" cap="none" normalizeH="0" baseline="0" dirty="0" smtClean="0">
                  <a:ln>
                    <a:noFill/>
                  </a:ln>
                  <a:solidFill>
                    <a:schemeClr val="bg1"/>
                  </a:solidFill>
                  <a:effectLst/>
                  <a:latin typeface="微软雅黑"/>
                  <a:ea typeface="微软雅黑"/>
                  <a:cs typeface="微软雅黑"/>
                </a:rPr>
                <a:t>04</a:t>
              </a:r>
              <a:endParaRPr kumimoji="0" lang="zh-CN" sz="5400" u="none" strike="noStrike" cap="none" normalizeH="0" baseline="0" dirty="0" smtClean="0">
                <a:ln>
                  <a:noFill/>
                </a:ln>
                <a:solidFill>
                  <a:schemeClr val="bg1"/>
                </a:solidFill>
                <a:effectLst/>
                <a:latin typeface="微软雅黑"/>
                <a:ea typeface="微软雅黑"/>
                <a:cs typeface="微软雅黑"/>
              </a:endParaRPr>
            </a:p>
          </p:txBody>
        </p:sp>
        <p:sp>
          <p:nvSpPr>
            <p:cNvPr id="6" name="Rectangle 1"/>
            <p:cNvSpPr>
              <a:spLocks noChangeArrowheads="1"/>
            </p:cNvSpPr>
            <p:nvPr/>
          </p:nvSpPr>
          <p:spPr bwMode="auto">
            <a:xfrm>
              <a:off x="743911" y="5350433"/>
              <a:ext cx="6939589" cy="615553"/>
            </a:xfrm>
            <a:prstGeom prst="rect">
              <a:avLst/>
            </a:prstGeom>
            <a:noFill/>
            <a:ln w="9525">
              <a:noFill/>
              <a:miter lim="800000"/>
              <a:headEnd/>
              <a:tailEnd/>
            </a:ln>
            <a:effectLst/>
          </p:spPr>
          <p:txBody>
            <a:bodyPr vert="horz" wrap="square" lIns="0" tIns="0" rIns="91440" bIns="0" numCol="1" anchor="ctr" anchorCtr="0" compatLnSpc="1">
              <a:prstTxWarp prst="textNoShape">
                <a:avLst/>
              </a:prstTxWarp>
              <a:spAutoFit/>
            </a:bodyPr>
            <a:lstStyle/>
            <a:p>
              <a:r>
                <a:rPr lang="zh-CN" altLang="en-US" sz="4000" dirty="0" smtClean="0">
                  <a:solidFill>
                    <a:srgbClr val="FFFFFF"/>
                  </a:solidFill>
                  <a:latin typeface="微软雅黑" pitchFamily="34" charset="-122"/>
                  <a:ea typeface="微软雅黑" pitchFamily="34" charset="-122"/>
                </a:rPr>
                <a:t>友善型人机交互界面</a:t>
              </a:r>
              <a:endParaRPr lang="zh-CN" altLang="en-US" sz="4000" dirty="0">
                <a:solidFill>
                  <a:srgbClr val="FFFFFF"/>
                </a:solidFill>
                <a:latin typeface="微软雅黑" pitchFamily="34" charset="-122"/>
                <a:ea typeface="微软雅黑" pitchFamily="34" charset="-122"/>
              </a:endParaRPr>
            </a:p>
          </p:txBody>
        </p:sp>
        <p:cxnSp>
          <p:nvCxnSpPr>
            <p:cNvPr id="7" name="直线连接符 11"/>
            <p:cNvCxnSpPr/>
            <p:nvPr/>
          </p:nvCxnSpPr>
          <p:spPr>
            <a:xfrm flipH="1">
              <a:off x="744384" y="5254016"/>
              <a:ext cx="209942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直线连接符 12"/>
            <p:cNvCxnSpPr/>
            <p:nvPr/>
          </p:nvCxnSpPr>
          <p:spPr>
            <a:xfrm flipH="1">
              <a:off x="744384" y="6117616"/>
              <a:ext cx="209942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3743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22</a:t>
            </a:fld>
            <a:endParaRPr lang="zh-CN" altLang="en-US"/>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4.1 </a:t>
            </a:r>
            <a:r>
              <a:rPr lang="zh-CN" altLang="en-US" sz="2400" dirty="0" smtClean="0">
                <a:solidFill>
                  <a:schemeClr val="tx2"/>
                </a:solidFill>
                <a:latin typeface="微软雅黑" panose="020B0503020204020204" pitchFamily="34" charset="-122"/>
                <a:ea typeface="微软雅黑" panose="020B0503020204020204" pitchFamily="34" charset="-122"/>
              </a:rPr>
              <a:t>友善型人机交互界面</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登录页面</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pic>
        <p:nvPicPr>
          <p:cNvPr id="8194" name="Picture 2" descr="E:\02-下发的重要文件\22-忽娟（营销）\功率预测ppt 素材\QQ截图201605050625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900844"/>
            <a:ext cx="558165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1535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23</a:t>
            </a:fld>
            <a:endParaRPr lang="zh-CN" altLang="en-US"/>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4.2 </a:t>
            </a:r>
            <a:r>
              <a:rPr lang="zh-CN" altLang="en-US" sz="2400" dirty="0" smtClean="0">
                <a:solidFill>
                  <a:schemeClr val="tx2"/>
                </a:solidFill>
                <a:latin typeface="微软雅黑" panose="020B0503020204020204" pitchFamily="34" charset="-122"/>
                <a:ea typeface="微软雅黑" panose="020B0503020204020204" pitchFamily="34" charset="-122"/>
              </a:rPr>
              <a:t>友善型人机交互界面</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上报评估页面</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pic>
        <p:nvPicPr>
          <p:cNvPr id="9218" name="Picture 2" descr="E:\02-下发的重要文件\22-忽娟（营销）\功率预测ppt 素材\QQ截图201605050627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150268"/>
            <a:ext cx="6746552" cy="327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208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4"/>
          </p:nvPr>
        </p:nvSpPr>
        <p:spPr>
          <a:xfrm>
            <a:off x="8233073" y="4731990"/>
            <a:ext cx="539080" cy="376237"/>
          </a:xfrm>
          <a:prstGeom prst="rect">
            <a:avLst/>
          </a:prstGeom>
        </p:spPr>
        <p:txBody>
          <a:bodyPr/>
          <a:lstStyle/>
          <a:p>
            <a:fld id="{7B9097CC-BF87-454B-9C2A-5C73CB3BCD27}" type="slidenum">
              <a:rPr lang="zh-CN" altLang="en-US" smtClean="0"/>
              <a:t>24</a:t>
            </a:fld>
            <a:endParaRPr lang="zh-CN" altLang="en-US"/>
          </a:p>
        </p:txBody>
      </p:sp>
      <p:grpSp>
        <p:nvGrpSpPr>
          <p:cNvPr id="4" name="组 17"/>
          <p:cNvGrpSpPr/>
          <p:nvPr/>
        </p:nvGrpSpPr>
        <p:grpSpPr>
          <a:xfrm>
            <a:off x="1167002" y="1203598"/>
            <a:ext cx="7005398" cy="1985485"/>
            <a:chOff x="678102" y="4132131"/>
            <a:chExt cx="7005398" cy="1985485"/>
          </a:xfrm>
        </p:grpSpPr>
        <p:sp>
          <p:nvSpPr>
            <p:cNvPr id="5" name="Rectangle 1"/>
            <p:cNvSpPr>
              <a:spLocks noChangeArrowheads="1"/>
            </p:cNvSpPr>
            <p:nvPr/>
          </p:nvSpPr>
          <p:spPr bwMode="auto">
            <a:xfrm>
              <a:off x="678102" y="4132131"/>
              <a:ext cx="2242898" cy="877163"/>
            </a:xfrm>
            <a:prstGeom prst="rect">
              <a:avLst/>
            </a:prstGeom>
            <a:noFill/>
            <a:ln w="9525">
              <a:noFill/>
              <a:miter lim="800000"/>
              <a:headEnd/>
              <a:tailEnd/>
            </a:ln>
            <a:effec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5400" u="none" strike="noStrike" cap="none" normalizeH="0" baseline="0" dirty="0" smtClean="0">
                  <a:ln>
                    <a:noFill/>
                  </a:ln>
                  <a:solidFill>
                    <a:schemeClr val="bg1"/>
                  </a:solidFill>
                  <a:effectLst/>
                  <a:latin typeface="微软雅黑"/>
                  <a:ea typeface="微软雅黑"/>
                  <a:cs typeface="微软雅黑"/>
                </a:rPr>
                <a:t>05</a:t>
              </a:r>
              <a:endParaRPr kumimoji="0" lang="zh-CN" sz="5400" u="none" strike="noStrike" cap="none" normalizeH="0" baseline="0" dirty="0" smtClean="0">
                <a:ln>
                  <a:noFill/>
                </a:ln>
                <a:solidFill>
                  <a:schemeClr val="bg1"/>
                </a:solidFill>
                <a:effectLst/>
                <a:latin typeface="微软雅黑"/>
                <a:ea typeface="微软雅黑"/>
                <a:cs typeface="微软雅黑"/>
              </a:endParaRPr>
            </a:p>
          </p:txBody>
        </p:sp>
        <p:sp>
          <p:nvSpPr>
            <p:cNvPr id="6" name="Rectangle 1"/>
            <p:cNvSpPr>
              <a:spLocks noChangeArrowheads="1"/>
            </p:cNvSpPr>
            <p:nvPr/>
          </p:nvSpPr>
          <p:spPr bwMode="auto">
            <a:xfrm>
              <a:off x="743911" y="5350433"/>
              <a:ext cx="6939589" cy="615553"/>
            </a:xfrm>
            <a:prstGeom prst="rect">
              <a:avLst/>
            </a:prstGeom>
            <a:noFill/>
            <a:ln w="9525">
              <a:noFill/>
              <a:miter lim="800000"/>
              <a:headEnd/>
              <a:tailEnd/>
            </a:ln>
            <a:effectLst/>
          </p:spPr>
          <p:txBody>
            <a:bodyPr vert="horz" wrap="square" lIns="0" tIns="0" rIns="91440" bIns="0" numCol="1" anchor="ctr" anchorCtr="0" compatLnSpc="1">
              <a:prstTxWarp prst="textNoShape">
                <a:avLst/>
              </a:prstTxWarp>
              <a:spAutoFit/>
            </a:bodyPr>
            <a:lstStyle/>
            <a:p>
              <a:r>
                <a:rPr lang="zh-CN" altLang="en-US" sz="4000" dirty="0" smtClean="0">
                  <a:solidFill>
                    <a:srgbClr val="FFFFFF"/>
                  </a:solidFill>
                  <a:latin typeface="微软雅黑" pitchFamily="34" charset="-122"/>
                  <a:ea typeface="微软雅黑" pitchFamily="34" charset="-122"/>
                </a:rPr>
                <a:t>交流答疑</a:t>
              </a:r>
              <a:endParaRPr lang="zh-CN" altLang="en-US" sz="4000" dirty="0">
                <a:solidFill>
                  <a:srgbClr val="FFFFFF"/>
                </a:solidFill>
                <a:latin typeface="微软雅黑" pitchFamily="34" charset="-122"/>
                <a:ea typeface="微软雅黑" pitchFamily="34" charset="-122"/>
              </a:endParaRPr>
            </a:p>
          </p:txBody>
        </p:sp>
        <p:cxnSp>
          <p:nvCxnSpPr>
            <p:cNvPr id="7" name="直线连接符 11"/>
            <p:cNvCxnSpPr/>
            <p:nvPr/>
          </p:nvCxnSpPr>
          <p:spPr>
            <a:xfrm flipH="1">
              <a:off x="744384" y="5254016"/>
              <a:ext cx="209942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直线连接符 12"/>
            <p:cNvCxnSpPr/>
            <p:nvPr/>
          </p:nvCxnSpPr>
          <p:spPr>
            <a:xfrm flipH="1">
              <a:off x="744384" y="6117616"/>
              <a:ext cx="209942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7090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25</a:t>
            </a:fld>
            <a:endParaRPr lang="zh-CN" altLang="en-US"/>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5.1 </a:t>
            </a:r>
            <a:r>
              <a:rPr lang="zh-CN" altLang="en-US" sz="2400" dirty="0" smtClean="0">
                <a:solidFill>
                  <a:schemeClr val="tx2"/>
                </a:solidFill>
                <a:latin typeface="微软雅黑" panose="020B0503020204020204" pitchFamily="34" charset="-122"/>
                <a:ea typeface="微软雅黑" panose="020B0503020204020204" pitchFamily="34" charset="-122"/>
              </a:rPr>
              <a:t>短期预测 与 超短期预测 区别</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899592" y="1275606"/>
            <a:ext cx="7704856" cy="646331"/>
          </a:xfrm>
          <a:prstGeom prst="rect">
            <a:avLst/>
          </a:prstGeom>
          <a:noFill/>
        </p:spPr>
        <p:txBody>
          <a:bodyPr wrap="square" rtlCol="0">
            <a:spAutoFit/>
          </a:bodyPr>
          <a:lstStyle/>
          <a:p>
            <a:r>
              <a:rPr lang="en-US" altLang="zh-CN" dirty="0" smtClean="0"/>
              <a:t>1.【</a:t>
            </a:r>
            <a:r>
              <a:rPr lang="zh-CN" altLang="en-US" dirty="0" smtClean="0"/>
              <a:t>短期预测</a:t>
            </a:r>
            <a:r>
              <a:rPr lang="en-US" altLang="zh-CN" dirty="0" smtClean="0"/>
              <a:t>】</a:t>
            </a:r>
          </a:p>
          <a:p>
            <a:endParaRPr lang="zh-CN" altLang="en-US" dirty="0"/>
          </a:p>
        </p:txBody>
      </p:sp>
      <p:sp>
        <p:nvSpPr>
          <p:cNvPr id="3" name="矩形 2"/>
          <p:cNvSpPr/>
          <p:nvPr/>
        </p:nvSpPr>
        <p:spPr>
          <a:xfrm>
            <a:off x="931565" y="1921937"/>
            <a:ext cx="2128267" cy="696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949566" y="1946834"/>
            <a:ext cx="2092263" cy="646331"/>
          </a:xfrm>
          <a:prstGeom prst="rect">
            <a:avLst/>
          </a:prstGeom>
          <a:noFill/>
        </p:spPr>
        <p:txBody>
          <a:bodyPr wrap="square" rtlCol="0">
            <a:spAutoFit/>
          </a:bodyPr>
          <a:lstStyle/>
          <a:p>
            <a:r>
              <a:rPr lang="zh-CN" altLang="en-US" dirty="0" smtClean="0">
                <a:solidFill>
                  <a:schemeClr val="bg1"/>
                </a:solidFill>
              </a:rPr>
              <a:t>未来</a:t>
            </a:r>
            <a:r>
              <a:rPr lang="en-US" altLang="zh-CN" dirty="0" smtClean="0">
                <a:solidFill>
                  <a:schemeClr val="bg1"/>
                </a:solidFill>
              </a:rPr>
              <a:t>24</a:t>
            </a:r>
            <a:r>
              <a:rPr lang="zh-CN" altLang="en-US" dirty="0" smtClean="0">
                <a:solidFill>
                  <a:schemeClr val="bg1"/>
                </a:solidFill>
              </a:rPr>
              <a:t>小时</a:t>
            </a:r>
            <a:r>
              <a:rPr lang="en-US" altLang="zh-CN" dirty="0" smtClean="0">
                <a:solidFill>
                  <a:schemeClr val="bg1"/>
                </a:solidFill>
              </a:rPr>
              <a:t>-72</a:t>
            </a:r>
            <a:r>
              <a:rPr lang="zh-CN" altLang="en-US" dirty="0" smtClean="0">
                <a:solidFill>
                  <a:schemeClr val="bg1"/>
                </a:solidFill>
              </a:rPr>
              <a:t>小时的数值天气预报</a:t>
            </a:r>
            <a:endParaRPr lang="zh-CN" altLang="en-US" dirty="0">
              <a:solidFill>
                <a:schemeClr val="bg1"/>
              </a:solidFill>
            </a:endParaRPr>
          </a:p>
        </p:txBody>
      </p:sp>
      <p:sp>
        <p:nvSpPr>
          <p:cNvPr id="7" name="矩形 6"/>
          <p:cNvSpPr/>
          <p:nvPr/>
        </p:nvSpPr>
        <p:spPr>
          <a:xfrm>
            <a:off x="3923928" y="1956287"/>
            <a:ext cx="1064133" cy="696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995936" y="1981184"/>
            <a:ext cx="1046131" cy="646331"/>
          </a:xfrm>
          <a:prstGeom prst="rect">
            <a:avLst/>
          </a:prstGeom>
          <a:noFill/>
        </p:spPr>
        <p:txBody>
          <a:bodyPr wrap="square" rtlCol="0">
            <a:spAutoFit/>
          </a:bodyPr>
          <a:lstStyle/>
          <a:p>
            <a:r>
              <a:rPr lang="zh-CN" altLang="en-US" dirty="0" smtClean="0">
                <a:solidFill>
                  <a:schemeClr val="bg1"/>
                </a:solidFill>
              </a:rPr>
              <a:t>神经网络算法</a:t>
            </a:r>
            <a:endParaRPr lang="zh-CN" altLang="en-US" dirty="0">
              <a:solidFill>
                <a:schemeClr val="bg1"/>
              </a:solidFill>
            </a:endParaRPr>
          </a:p>
        </p:txBody>
      </p:sp>
      <p:sp>
        <p:nvSpPr>
          <p:cNvPr id="9" name="矩形 8"/>
          <p:cNvSpPr/>
          <p:nvPr/>
        </p:nvSpPr>
        <p:spPr>
          <a:xfrm>
            <a:off x="5676094" y="1946834"/>
            <a:ext cx="2128267" cy="696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652120" y="1948107"/>
            <a:ext cx="2092263" cy="646331"/>
          </a:xfrm>
          <a:prstGeom prst="rect">
            <a:avLst/>
          </a:prstGeom>
          <a:noFill/>
        </p:spPr>
        <p:txBody>
          <a:bodyPr wrap="square" rtlCol="0">
            <a:spAutoFit/>
          </a:bodyPr>
          <a:lstStyle/>
          <a:p>
            <a:r>
              <a:rPr lang="zh-CN" altLang="en-US" dirty="0" smtClean="0">
                <a:solidFill>
                  <a:schemeClr val="bg1"/>
                </a:solidFill>
              </a:rPr>
              <a:t>未来</a:t>
            </a:r>
            <a:r>
              <a:rPr lang="en-US" altLang="zh-CN" dirty="0" smtClean="0">
                <a:solidFill>
                  <a:schemeClr val="bg1"/>
                </a:solidFill>
              </a:rPr>
              <a:t>24</a:t>
            </a:r>
            <a:r>
              <a:rPr lang="zh-CN" altLang="en-US" dirty="0" smtClean="0">
                <a:solidFill>
                  <a:schemeClr val="bg1"/>
                </a:solidFill>
              </a:rPr>
              <a:t>小时</a:t>
            </a:r>
            <a:r>
              <a:rPr lang="en-US" altLang="zh-CN" dirty="0" smtClean="0">
                <a:solidFill>
                  <a:schemeClr val="bg1"/>
                </a:solidFill>
              </a:rPr>
              <a:t>-72</a:t>
            </a:r>
            <a:r>
              <a:rPr lang="zh-CN" altLang="en-US" dirty="0" smtClean="0">
                <a:solidFill>
                  <a:schemeClr val="bg1"/>
                </a:solidFill>
              </a:rPr>
              <a:t>小时的短期功率预测</a:t>
            </a:r>
            <a:endParaRPr lang="zh-CN" altLang="en-US" dirty="0">
              <a:solidFill>
                <a:schemeClr val="bg1"/>
              </a:solidFill>
            </a:endParaRPr>
          </a:p>
        </p:txBody>
      </p:sp>
      <p:sp>
        <p:nvSpPr>
          <p:cNvPr id="11" name="右箭头 10"/>
          <p:cNvSpPr/>
          <p:nvPr/>
        </p:nvSpPr>
        <p:spPr>
          <a:xfrm>
            <a:off x="5042067" y="2142767"/>
            <a:ext cx="608112" cy="323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3212427" y="2142767"/>
            <a:ext cx="608112" cy="323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882289" y="2787774"/>
            <a:ext cx="7704856" cy="646331"/>
          </a:xfrm>
          <a:prstGeom prst="rect">
            <a:avLst/>
          </a:prstGeom>
          <a:noFill/>
        </p:spPr>
        <p:txBody>
          <a:bodyPr wrap="square" rtlCol="0">
            <a:spAutoFit/>
          </a:bodyPr>
          <a:lstStyle/>
          <a:p>
            <a:r>
              <a:rPr lang="en-US" altLang="zh-CN" dirty="0" smtClean="0"/>
              <a:t>2.【</a:t>
            </a:r>
            <a:r>
              <a:rPr lang="zh-CN" altLang="en-US" dirty="0" smtClean="0"/>
              <a:t>超短期预测</a:t>
            </a:r>
            <a:r>
              <a:rPr lang="en-US" altLang="zh-CN" dirty="0" smtClean="0"/>
              <a:t>】</a:t>
            </a:r>
          </a:p>
          <a:p>
            <a:endParaRPr lang="zh-CN" altLang="en-US" dirty="0"/>
          </a:p>
        </p:txBody>
      </p:sp>
      <p:sp>
        <p:nvSpPr>
          <p:cNvPr id="22" name="椭圆 21"/>
          <p:cNvSpPr/>
          <p:nvPr/>
        </p:nvSpPr>
        <p:spPr>
          <a:xfrm>
            <a:off x="1187624" y="3182077"/>
            <a:ext cx="1480195" cy="61381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259888" y="3291830"/>
            <a:ext cx="1335666" cy="369332"/>
          </a:xfrm>
          <a:prstGeom prst="rect">
            <a:avLst/>
          </a:prstGeom>
          <a:noFill/>
        </p:spPr>
        <p:txBody>
          <a:bodyPr wrap="square" rtlCol="0">
            <a:spAutoFit/>
          </a:bodyPr>
          <a:lstStyle/>
          <a:p>
            <a:r>
              <a:rPr lang="zh-CN" altLang="en-US" dirty="0"/>
              <a:t>测风</a:t>
            </a:r>
            <a:r>
              <a:rPr lang="zh-CN" altLang="en-US" dirty="0" smtClean="0"/>
              <a:t>塔数据</a:t>
            </a:r>
            <a:endParaRPr lang="zh-CN" altLang="en-US" dirty="0"/>
          </a:p>
        </p:txBody>
      </p:sp>
      <p:sp>
        <p:nvSpPr>
          <p:cNvPr id="24" name="椭圆 23"/>
          <p:cNvSpPr/>
          <p:nvPr/>
        </p:nvSpPr>
        <p:spPr>
          <a:xfrm>
            <a:off x="1187623" y="3912243"/>
            <a:ext cx="1480195" cy="61381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1115616" y="4021996"/>
            <a:ext cx="1656184" cy="369332"/>
          </a:xfrm>
          <a:prstGeom prst="rect">
            <a:avLst/>
          </a:prstGeom>
          <a:noFill/>
        </p:spPr>
        <p:txBody>
          <a:bodyPr wrap="square" rtlCol="0">
            <a:spAutoFit/>
          </a:bodyPr>
          <a:lstStyle/>
          <a:p>
            <a:r>
              <a:rPr lang="zh-CN" altLang="en-US" dirty="0" smtClean="0"/>
              <a:t>风机历史数据</a:t>
            </a:r>
            <a:endParaRPr lang="zh-CN" altLang="en-US" dirty="0"/>
          </a:p>
        </p:txBody>
      </p:sp>
      <p:sp>
        <p:nvSpPr>
          <p:cNvPr id="26" name="右箭头 25"/>
          <p:cNvSpPr/>
          <p:nvPr/>
        </p:nvSpPr>
        <p:spPr>
          <a:xfrm rot="1048327">
            <a:off x="2778318" y="3504983"/>
            <a:ext cx="864096" cy="232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rot="20690646">
            <a:off x="2779671" y="3971114"/>
            <a:ext cx="864096" cy="219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778903" y="3555066"/>
            <a:ext cx="1480195" cy="61381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746272" y="3664819"/>
            <a:ext cx="1850699" cy="369332"/>
          </a:xfrm>
          <a:prstGeom prst="rect">
            <a:avLst/>
          </a:prstGeom>
          <a:noFill/>
        </p:spPr>
        <p:txBody>
          <a:bodyPr wrap="square" rtlCol="0">
            <a:spAutoFit/>
          </a:bodyPr>
          <a:lstStyle/>
          <a:p>
            <a:r>
              <a:rPr lang="zh-CN" altLang="en-US" dirty="0" smtClean="0"/>
              <a:t>时间序列算法</a:t>
            </a:r>
            <a:endParaRPr lang="zh-CN" altLang="en-US" dirty="0"/>
          </a:p>
        </p:txBody>
      </p:sp>
      <p:sp>
        <p:nvSpPr>
          <p:cNvPr id="30" name="右箭头 29"/>
          <p:cNvSpPr/>
          <p:nvPr/>
        </p:nvSpPr>
        <p:spPr>
          <a:xfrm>
            <a:off x="5371000" y="3698830"/>
            <a:ext cx="608112" cy="323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123545" y="3448390"/>
            <a:ext cx="1944216" cy="894721"/>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6170304" y="3575818"/>
            <a:ext cx="1850699" cy="646331"/>
          </a:xfrm>
          <a:prstGeom prst="rect">
            <a:avLst/>
          </a:prstGeom>
          <a:noFill/>
        </p:spPr>
        <p:txBody>
          <a:bodyPr wrap="square" rtlCol="0">
            <a:spAutoFit/>
          </a:bodyPr>
          <a:lstStyle/>
          <a:p>
            <a:r>
              <a:rPr lang="zh-CN" altLang="en-US" dirty="0" smtClean="0"/>
              <a:t>未来</a:t>
            </a:r>
            <a:r>
              <a:rPr lang="en-US" altLang="zh-CN" dirty="0" smtClean="0"/>
              <a:t>4</a:t>
            </a:r>
            <a:r>
              <a:rPr lang="zh-CN" altLang="en-US" dirty="0" smtClean="0"/>
              <a:t>小时的超短期功率预测</a:t>
            </a:r>
            <a:endParaRPr lang="zh-CN" altLang="en-US" dirty="0"/>
          </a:p>
        </p:txBody>
      </p:sp>
    </p:spTree>
    <p:extLst>
      <p:ext uri="{BB962C8B-B14F-4D97-AF65-F5344CB8AC3E}">
        <p14:creationId xmlns:p14="http://schemas.microsoft.com/office/powerpoint/2010/main" val="2387872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26</a:t>
            </a:fld>
            <a:endParaRPr lang="zh-CN" altLang="en-US"/>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5.2 </a:t>
            </a:r>
            <a:r>
              <a:rPr lang="zh-CN" altLang="en-US" sz="2400" dirty="0" smtClean="0">
                <a:solidFill>
                  <a:schemeClr val="tx2"/>
                </a:solidFill>
                <a:latin typeface="微软雅黑" panose="020B0503020204020204" pitchFamily="34" charset="-122"/>
                <a:ea typeface="微软雅黑" panose="020B0503020204020204" pitchFamily="34" charset="-122"/>
              </a:rPr>
              <a:t>每日例行检查</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11560" y="1275606"/>
            <a:ext cx="8280920" cy="3139321"/>
          </a:xfrm>
          <a:prstGeom prst="rect">
            <a:avLst/>
          </a:prstGeom>
          <a:noFill/>
        </p:spPr>
        <p:txBody>
          <a:bodyPr wrap="square" rtlCol="0">
            <a:spAutoFit/>
          </a:bodyPr>
          <a:lstStyle/>
          <a:p>
            <a:r>
              <a:rPr lang="en-US" altLang="zh-CN" dirty="0" smtClean="0"/>
              <a:t>1.【</a:t>
            </a:r>
            <a:r>
              <a:rPr lang="zh-CN" altLang="en-US" dirty="0" smtClean="0"/>
              <a:t>功率预测综合信息</a:t>
            </a:r>
            <a:r>
              <a:rPr lang="en-US" altLang="zh-CN" dirty="0" smtClean="0"/>
              <a:t>】</a:t>
            </a:r>
          </a:p>
          <a:p>
            <a:r>
              <a:rPr lang="zh-CN" altLang="en-US" dirty="0" smtClean="0"/>
              <a:t>界面的</a:t>
            </a:r>
            <a:r>
              <a:rPr lang="en-US" altLang="zh-CN" dirty="0" smtClean="0"/>
              <a:t>4</a:t>
            </a:r>
            <a:r>
              <a:rPr lang="zh-CN" altLang="en-US" dirty="0" smtClean="0"/>
              <a:t>个图：超短期预测、超短期评估；</a:t>
            </a:r>
            <a:endParaRPr lang="en-US" altLang="zh-CN" dirty="0" smtClean="0"/>
          </a:p>
          <a:p>
            <a:r>
              <a:rPr lang="en-US" altLang="zh-CN" dirty="0"/>
              <a:t> </a:t>
            </a:r>
            <a:r>
              <a:rPr lang="en-US" altLang="zh-CN" dirty="0" smtClean="0"/>
              <a:t>                           </a:t>
            </a:r>
            <a:r>
              <a:rPr lang="zh-CN" altLang="en-US" dirty="0" smtClean="0"/>
              <a:t>短期预测、短期评估。</a:t>
            </a:r>
            <a:endParaRPr lang="en-US" altLang="zh-CN" dirty="0" smtClean="0"/>
          </a:p>
          <a:p>
            <a:r>
              <a:rPr lang="zh-CN" altLang="en-US" dirty="0"/>
              <a:t>会</a:t>
            </a:r>
            <a:r>
              <a:rPr lang="zh-CN" altLang="en-US" dirty="0" smtClean="0"/>
              <a:t>出现的问题，时间少，拉直线，不刷新。</a:t>
            </a:r>
            <a:endParaRPr lang="en-US" altLang="zh-CN" dirty="0" smtClean="0"/>
          </a:p>
          <a:p>
            <a:r>
              <a:rPr lang="zh-CN" altLang="en-US" dirty="0" smtClean="0"/>
              <a:t>处理方式：定位问题，重启服务，打电话找人。</a:t>
            </a:r>
            <a:endParaRPr lang="en-US" altLang="zh-CN" dirty="0" smtClean="0"/>
          </a:p>
          <a:p>
            <a:r>
              <a:rPr lang="en-US" altLang="zh-CN" dirty="0" smtClean="0"/>
              <a:t>2.【</a:t>
            </a:r>
            <a:r>
              <a:rPr lang="zh-CN" altLang="en-US" dirty="0" smtClean="0"/>
              <a:t>历史运行日志查询</a:t>
            </a:r>
            <a:r>
              <a:rPr lang="en-US" altLang="zh-CN" dirty="0" smtClean="0"/>
              <a:t>】</a:t>
            </a:r>
          </a:p>
          <a:p>
            <a:r>
              <a:rPr lang="en-US" altLang="zh-CN" dirty="0"/>
              <a:t> </a:t>
            </a:r>
            <a:r>
              <a:rPr lang="en-US" altLang="zh-CN" dirty="0" smtClean="0"/>
              <a:t>  OPC</a:t>
            </a:r>
            <a:r>
              <a:rPr lang="zh-CN" altLang="en-US" dirty="0" smtClean="0"/>
              <a:t>服务器  ：</a:t>
            </a:r>
            <a:endParaRPr lang="en-US" altLang="zh-CN" dirty="0"/>
          </a:p>
          <a:p>
            <a:r>
              <a:rPr lang="en-US" altLang="zh-CN" dirty="0" smtClean="0"/>
              <a:t>        </a:t>
            </a:r>
            <a:r>
              <a:rPr lang="zh-CN" altLang="en-US" dirty="0" smtClean="0"/>
              <a:t>短期上报</a:t>
            </a:r>
            <a:r>
              <a:rPr lang="en-US" altLang="zh-CN" dirty="0" smtClean="0"/>
              <a:t>(DQ)——</a:t>
            </a:r>
            <a:r>
              <a:rPr lang="zh-CN" altLang="en-US" dirty="0" smtClean="0"/>
              <a:t>每天</a:t>
            </a:r>
            <a:r>
              <a:rPr lang="en-US" altLang="zh-CN" dirty="0"/>
              <a:t>1</a:t>
            </a:r>
            <a:r>
              <a:rPr lang="zh-CN" altLang="en-US" dirty="0" smtClean="0"/>
              <a:t>个（每个文件</a:t>
            </a:r>
            <a:r>
              <a:rPr lang="en-US" altLang="zh-CN" dirty="0" smtClean="0"/>
              <a:t>96</a:t>
            </a:r>
            <a:r>
              <a:rPr lang="zh-CN" altLang="en-US" dirty="0" smtClean="0"/>
              <a:t>个点），大约</a:t>
            </a:r>
            <a:r>
              <a:rPr lang="en-US" altLang="zh-CN" dirty="0" smtClean="0"/>
              <a:t>7</a:t>
            </a:r>
            <a:r>
              <a:rPr lang="zh-CN" altLang="en-US" dirty="0" smtClean="0"/>
              <a:t>点</a:t>
            </a:r>
            <a:r>
              <a:rPr lang="en-US" altLang="zh-CN" dirty="0" smtClean="0"/>
              <a:t>40</a:t>
            </a:r>
            <a:r>
              <a:rPr lang="zh-CN" altLang="en-US" dirty="0" smtClean="0"/>
              <a:t>上报</a:t>
            </a:r>
            <a:endParaRPr lang="en-US" altLang="zh-CN" dirty="0" smtClean="0"/>
          </a:p>
          <a:p>
            <a:r>
              <a:rPr lang="en-US" altLang="zh-CN" dirty="0"/>
              <a:t> </a:t>
            </a:r>
            <a:r>
              <a:rPr lang="en-US" altLang="zh-CN" dirty="0" smtClean="0"/>
              <a:t>       </a:t>
            </a:r>
            <a:r>
              <a:rPr lang="zh-CN" altLang="en-US" dirty="0" smtClean="0"/>
              <a:t>超短期上报</a:t>
            </a:r>
            <a:r>
              <a:rPr lang="en-US" altLang="zh-CN" dirty="0" smtClean="0"/>
              <a:t>(CDQ)——</a:t>
            </a:r>
            <a:r>
              <a:rPr lang="zh-CN" altLang="en-US" dirty="0" smtClean="0"/>
              <a:t>每</a:t>
            </a:r>
            <a:r>
              <a:rPr lang="en-US" altLang="zh-CN" dirty="0" smtClean="0"/>
              <a:t>15</a:t>
            </a:r>
            <a:r>
              <a:rPr lang="zh-CN" altLang="en-US" dirty="0" smtClean="0"/>
              <a:t>分钟一个，一天</a:t>
            </a:r>
            <a:r>
              <a:rPr lang="en-US" altLang="zh-CN" dirty="0" smtClean="0"/>
              <a:t>96</a:t>
            </a:r>
            <a:r>
              <a:rPr lang="zh-CN" altLang="en-US" dirty="0" smtClean="0"/>
              <a:t>个（每个文件</a:t>
            </a:r>
            <a:r>
              <a:rPr lang="en-US" altLang="zh-CN" dirty="0" smtClean="0"/>
              <a:t>16</a:t>
            </a:r>
            <a:r>
              <a:rPr lang="zh-CN" altLang="en-US" dirty="0" smtClean="0"/>
              <a:t>个点）。</a:t>
            </a:r>
            <a:endParaRPr lang="en-US" altLang="zh-CN" dirty="0" smtClean="0"/>
          </a:p>
          <a:p>
            <a:r>
              <a:rPr lang="en-US" altLang="zh-CN" dirty="0"/>
              <a:t> </a:t>
            </a:r>
            <a:r>
              <a:rPr lang="en-US" altLang="zh-CN" dirty="0" smtClean="0"/>
              <a:t>       </a:t>
            </a:r>
            <a:r>
              <a:rPr lang="zh-CN" altLang="en-US" dirty="0" smtClean="0"/>
              <a:t>气象文件上报</a:t>
            </a:r>
            <a:r>
              <a:rPr lang="en-US" altLang="zh-CN" dirty="0" smtClean="0"/>
              <a:t>(CFT)——</a:t>
            </a:r>
            <a:r>
              <a:rPr lang="zh-CN" altLang="en-US" dirty="0" smtClean="0"/>
              <a:t>每</a:t>
            </a:r>
            <a:r>
              <a:rPr lang="en-US" altLang="zh-CN" dirty="0" smtClean="0"/>
              <a:t>5</a:t>
            </a:r>
            <a:r>
              <a:rPr lang="zh-CN" altLang="en-US" dirty="0" smtClean="0"/>
              <a:t>分钟一个，全天</a:t>
            </a:r>
            <a:r>
              <a:rPr lang="en-US" altLang="zh-CN" dirty="0" smtClean="0"/>
              <a:t>288</a:t>
            </a:r>
            <a:r>
              <a:rPr lang="zh-CN" altLang="en-US" dirty="0" smtClean="0"/>
              <a:t>个（不同层高风速风温压湿</a:t>
            </a:r>
            <a:r>
              <a:rPr lang="en-US" altLang="zh-CN" dirty="0" smtClean="0"/>
              <a:t>)</a:t>
            </a:r>
            <a:r>
              <a:rPr lang="zh-CN" altLang="en-US" dirty="0" smtClean="0"/>
              <a:t>。</a:t>
            </a:r>
            <a:endParaRPr lang="en-US" altLang="zh-CN" dirty="0" smtClean="0"/>
          </a:p>
          <a:p>
            <a:r>
              <a:rPr lang="en-US" altLang="zh-CN" dirty="0"/>
              <a:t> </a:t>
            </a:r>
            <a:r>
              <a:rPr lang="en-US" altLang="zh-CN" dirty="0" smtClean="0"/>
              <a:t>       </a:t>
            </a:r>
            <a:r>
              <a:rPr lang="zh-CN" altLang="en-US" dirty="0" smtClean="0"/>
              <a:t>风机信息文件</a:t>
            </a:r>
            <a:r>
              <a:rPr lang="en-US" altLang="zh-CN" dirty="0" smtClean="0"/>
              <a:t>(FJ)——</a:t>
            </a:r>
            <a:r>
              <a:rPr lang="zh-CN" altLang="en-US" dirty="0" smtClean="0"/>
              <a:t>每</a:t>
            </a:r>
            <a:r>
              <a:rPr lang="en-US" altLang="zh-CN" dirty="0" smtClean="0"/>
              <a:t>5</a:t>
            </a:r>
            <a:r>
              <a:rPr lang="zh-CN" altLang="en-US" dirty="0" smtClean="0"/>
              <a:t>分钟一个，全天</a:t>
            </a:r>
            <a:r>
              <a:rPr lang="en-US" altLang="zh-CN" dirty="0" smtClean="0"/>
              <a:t>288</a:t>
            </a:r>
            <a:r>
              <a:rPr lang="zh-CN" altLang="en-US" dirty="0" smtClean="0"/>
              <a:t>个（风速、功率、开机容量等）。</a:t>
            </a:r>
            <a:endParaRPr lang="zh-CN" altLang="en-US" dirty="0"/>
          </a:p>
        </p:txBody>
      </p:sp>
    </p:spTree>
    <p:extLst>
      <p:ext uri="{BB962C8B-B14F-4D97-AF65-F5344CB8AC3E}">
        <p14:creationId xmlns:p14="http://schemas.microsoft.com/office/powerpoint/2010/main" val="21289795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27</a:t>
            </a:fld>
            <a:endParaRPr lang="zh-CN" altLang="en-US"/>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5.3 </a:t>
            </a:r>
            <a:r>
              <a:rPr lang="zh-CN" altLang="en-US" sz="2400" dirty="0" smtClean="0">
                <a:solidFill>
                  <a:schemeClr val="tx2"/>
                </a:solidFill>
                <a:latin typeface="微软雅黑" panose="020B0503020204020204" pitchFamily="34" charset="-122"/>
                <a:ea typeface="微软雅黑" panose="020B0503020204020204" pitchFamily="34" charset="-122"/>
              </a:rPr>
              <a:t>调度</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两个细则</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技术支持系统 定期查询</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4139952" y="1275605"/>
            <a:ext cx="4608512" cy="2585323"/>
          </a:xfrm>
          <a:prstGeom prst="rect">
            <a:avLst/>
          </a:prstGeom>
          <a:noFill/>
        </p:spPr>
        <p:txBody>
          <a:bodyPr wrap="square" rtlCol="0">
            <a:spAutoFit/>
          </a:bodyPr>
          <a:lstStyle/>
          <a:p>
            <a:r>
              <a:rPr lang="en-US" altLang="zh-CN" dirty="0" smtClean="0"/>
              <a:t>1.</a:t>
            </a:r>
            <a:r>
              <a:rPr lang="zh-CN" altLang="en-US" dirty="0" smtClean="0"/>
              <a:t>了解调度</a:t>
            </a:r>
            <a:r>
              <a:rPr lang="en-US" altLang="zh-CN" dirty="0" smtClean="0"/>
              <a:t>《</a:t>
            </a:r>
            <a:r>
              <a:rPr lang="zh-CN" altLang="en-US" dirty="0" smtClean="0"/>
              <a:t>两个细则</a:t>
            </a:r>
            <a:r>
              <a:rPr lang="en-US" altLang="zh-CN" dirty="0" smtClean="0"/>
              <a:t>》</a:t>
            </a:r>
            <a:r>
              <a:rPr lang="zh-CN" altLang="en-US" dirty="0" smtClean="0"/>
              <a:t>技术支持系统的操       作，知道其重要性。</a:t>
            </a:r>
            <a:endParaRPr lang="en-US" altLang="zh-CN" dirty="0" smtClean="0"/>
          </a:p>
          <a:p>
            <a:r>
              <a:rPr lang="en-US" altLang="zh-CN" dirty="0" smtClean="0"/>
              <a:t>2.</a:t>
            </a:r>
            <a:r>
              <a:rPr lang="zh-CN" altLang="en-US" dirty="0" smtClean="0"/>
              <a:t>每日要查询的点：</a:t>
            </a:r>
            <a:endParaRPr lang="en-US" altLang="zh-CN" dirty="0" smtClean="0"/>
          </a:p>
          <a:p>
            <a:r>
              <a:rPr lang="zh-CN" altLang="en-US" dirty="0" smtClean="0"/>
              <a:t>     短期功率预测，准确率如何查询</a:t>
            </a:r>
            <a:r>
              <a:rPr lang="en-US" altLang="zh-CN" dirty="0" smtClean="0"/>
              <a:t>——</a:t>
            </a:r>
            <a:r>
              <a:rPr lang="zh-CN" altLang="en-US" dirty="0" smtClean="0"/>
              <a:t>日误差均方根</a:t>
            </a:r>
            <a:endParaRPr lang="en-US" altLang="zh-CN" dirty="0" smtClean="0"/>
          </a:p>
          <a:p>
            <a:r>
              <a:rPr lang="zh-CN" altLang="en-US" dirty="0" smtClean="0"/>
              <a:t>      短期超短期上报率，可查单日，也可查一段时间</a:t>
            </a:r>
            <a:endParaRPr lang="en-US" altLang="zh-CN" dirty="0" smtClean="0"/>
          </a:p>
          <a:p>
            <a:r>
              <a:rPr lang="en-US" altLang="zh-CN" dirty="0" smtClean="0"/>
              <a:t>3.</a:t>
            </a:r>
            <a:r>
              <a:rPr lang="zh-CN" altLang="en-US" dirty="0" smtClean="0"/>
              <a:t>建议每月反馈上月信息，具体查看</a:t>
            </a:r>
            <a:r>
              <a:rPr lang="en-US" altLang="zh-CN" dirty="0" smtClean="0"/>
              <a:t>《</a:t>
            </a:r>
            <a:r>
              <a:rPr lang="zh-CN" altLang="en-US" dirty="0"/>
              <a:t>每月现场帮忙回传的数据</a:t>
            </a:r>
            <a:r>
              <a:rPr lang="en-US" altLang="zh-CN" dirty="0" smtClean="0"/>
              <a:t>》</a:t>
            </a:r>
            <a:r>
              <a:rPr lang="zh-CN" altLang="en-US" dirty="0" smtClean="0"/>
              <a:t>，按说明操作。</a:t>
            </a:r>
            <a:endParaRPr lang="en-US" altLang="zh-CN" dirty="0" smtClean="0"/>
          </a:p>
        </p:txBody>
      </p:sp>
      <p:pic>
        <p:nvPicPr>
          <p:cNvPr id="6" name="图片 5"/>
          <p:cNvPicPr/>
          <p:nvPr/>
        </p:nvPicPr>
        <p:blipFill>
          <a:blip r:embed="rId3"/>
          <a:srcRect/>
          <a:stretch>
            <a:fillRect/>
          </a:stretch>
        </p:blipFill>
        <p:spPr bwMode="auto">
          <a:xfrm>
            <a:off x="683568" y="1275606"/>
            <a:ext cx="3384376" cy="2922796"/>
          </a:xfrm>
          <a:prstGeom prst="rect">
            <a:avLst/>
          </a:prstGeom>
          <a:noFill/>
          <a:ln w="9525">
            <a:noFill/>
            <a:miter lim="800000"/>
            <a:headEnd/>
            <a:tailEnd/>
          </a:ln>
        </p:spPr>
      </p:pic>
    </p:spTree>
    <p:extLst>
      <p:ext uri="{BB962C8B-B14F-4D97-AF65-F5344CB8AC3E}">
        <p14:creationId xmlns:p14="http://schemas.microsoft.com/office/powerpoint/2010/main" val="2846196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28</a:t>
            </a:fld>
            <a:endParaRPr lang="zh-CN" altLang="en-US"/>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5. 4 </a:t>
            </a:r>
            <a:r>
              <a:rPr lang="zh-CN" altLang="en-US" sz="2400" dirty="0" smtClean="0">
                <a:solidFill>
                  <a:schemeClr val="tx2"/>
                </a:solidFill>
                <a:latin typeface="微软雅黑" panose="020B0503020204020204" pitchFamily="34" charset="-122"/>
                <a:ea typeface="微软雅黑" panose="020B0503020204020204" pitchFamily="34" charset="-122"/>
              </a:rPr>
              <a:t>计划检修填报</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899592" y="1275606"/>
            <a:ext cx="7704856" cy="1754326"/>
          </a:xfrm>
          <a:prstGeom prst="rect">
            <a:avLst/>
          </a:prstGeom>
          <a:noFill/>
        </p:spPr>
        <p:txBody>
          <a:bodyPr wrap="square" rtlCol="0">
            <a:spAutoFit/>
          </a:bodyPr>
          <a:lstStyle/>
          <a:p>
            <a:r>
              <a:rPr lang="zh-CN" altLang="en-US" dirty="0" smtClean="0"/>
              <a:t>需要填报的情况</a:t>
            </a:r>
            <a:endParaRPr lang="en-US" altLang="zh-CN" dirty="0" smtClean="0"/>
          </a:p>
          <a:p>
            <a:r>
              <a:rPr lang="en-US" altLang="zh-CN" dirty="0" smtClean="0"/>
              <a:t>1.</a:t>
            </a:r>
            <a:r>
              <a:rPr lang="zh-CN" altLang="en-US" dirty="0"/>
              <a:t>长</a:t>
            </a:r>
            <a:r>
              <a:rPr lang="zh-CN" altLang="en-US" dirty="0" smtClean="0"/>
              <a:t>时间不能上报，比如全场停电检修。</a:t>
            </a:r>
            <a:endParaRPr lang="en-US" altLang="zh-CN" dirty="0" smtClean="0"/>
          </a:p>
          <a:p>
            <a:r>
              <a:rPr lang="en-US" altLang="zh-CN" dirty="0"/>
              <a:t> </a:t>
            </a:r>
            <a:r>
              <a:rPr lang="en-US" altLang="zh-CN" dirty="0" smtClean="0"/>
              <a:t>   </a:t>
            </a:r>
            <a:r>
              <a:rPr lang="zh-CN" altLang="en-US" dirty="0" smtClean="0"/>
              <a:t>致电调度，告知无法上报。</a:t>
            </a:r>
            <a:endParaRPr lang="en-US" altLang="zh-CN" dirty="0" smtClean="0"/>
          </a:p>
          <a:p>
            <a:r>
              <a:rPr lang="zh-CN" altLang="en-US" dirty="0" smtClean="0"/>
              <a:t>    告知我们，可以上报的条件下我们进行</a:t>
            </a:r>
            <a:r>
              <a:rPr lang="en-US" altLang="zh-CN" dirty="0" smtClean="0"/>
              <a:t>0</a:t>
            </a:r>
            <a:r>
              <a:rPr lang="zh-CN" altLang="en-US" dirty="0" smtClean="0"/>
              <a:t>功率处理。</a:t>
            </a:r>
            <a:endParaRPr lang="en-US" altLang="zh-CN" dirty="0" smtClean="0"/>
          </a:p>
          <a:p>
            <a:r>
              <a:rPr lang="en-US" altLang="zh-CN" dirty="0" smtClean="0"/>
              <a:t>2.</a:t>
            </a:r>
            <a:r>
              <a:rPr lang="zh-CN" altLang="en-US" dirty="0" smtClean="0"/>
              <a:t>整条集电线路停电，功率会降低非常多。</a:t>
            </a:r>
            <a:endParaRPr lang="en-US" altLang="zh-CN" dirty="0" smtClean="0"/>
          </a:p>
          <a:p>
            <a:endParaRPr lang="zh-CN" altLang="en-US" dirty="0"/>
          </a:p>
        </p:txBody>
      </p:sp>
      <p:sp>
        <p:nvSpPr>
          <p:cNvPr id="6" name="副标题 2"/>
          <p:cNvSpPr txBox="1">
            <a:spLocks/>
          </p:cNvSpPr>
          <p:nvPr/>
        </p:nvSpPr>
        <p:spPr>
          <a:xfrm>
            <a:off x="576440" y="2643758"/>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5. 5 </a:t>
            </a:r>
            <a:r>
              <a:rPr lang="zh-CN" altLang="en-US" sz="2400" dirty="0" smtClean="0">
                <a:solidFill>
                  <a:schemeClr val="tx2"/>
                </a:solidFill>
                <a:latin typeface="微软雅黑" panose="020B0503020204020204" pitchFamily="34" charset="-122"/>
                <a:ea typeface="微软雅黑" panose="020B0503020204020204" pitchFamily="34" charset="-122"/>
              </a:rPr>
              <a:t>预防性建议</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899592" y="3291830"/>
            <a:ext cx="7776864" cy="646331"/>
          </a:xfrm>
          <a:prstGeom prst="rect">
            <a:avLst/>
          </a:prstGeom>
          <a:noFill/>
        </p:spPr>
        <p:txBody>
          <a:bodyPr wrap="square" rtlCol="0">
            <a:spAutoFit/>
          </a:bodyPr>
          <a:lstStyle/>
          <a:p>
            <a:pPr marL="342900" indent="-342900">
              <a:buAutoNum type="arabicPeriod"/>
            </a:pPr>
            <a:r>
              <a:rPr lang="zh-CN" altLang="en-US" dirty="0" smtClean="0"/>
              <a:t>准备一块</a:t>
            </a:r>
            <a:r>
              <a:rPr lang="en-US" altLang="zh-CN" dirty="0" smtClean="0"/>
              <a:t>2T</a:t>
            </a:r>
            <a:r>
              <a:rPr lang="zh-CN" altLang="en-US" dirty="0" smtClean="0"/>
              <a:t>的</a:t>
            </a:r>
            <a:r>
              <a:rPr lang="en-US" altLang="zh-CN" dirty="0" err="1" smtClean="0"/>
              <a:t>usb</a:t>
            </a:r>
            <a:r>
              <a:rPr lang="zh-CN" altLang="en-US" dirty="0" smtClean="0"/>
              <a:t>移动硬盘，定期插入功率预测服务器</a:t>
            </a:r>
            <a:r>
              <a:rPr lang="en-US" altLang="zh-CN" dirty="0" smtClean="0"/>
              <a:t>u</a:t>
            </a:r>
            <a:r>
              <a:rPr lang="zh-CN" altLang="en-US" dirty="0" smtClean="0"/>
              <a:t>口进行备份</a:t>
            </a:r>
            <a:endParaRPr lang="en-US" altLang="zh-CN" dirty="0" smtClean="0"/>
          </a:p>
          <a:p>
            <a:pPr marL="342900" indent="-342900">
              <a:buAutoNum type="arabicPeriod"/>
            </a:pPr>
            <a:r>
              <a:rPr lang="zh-CN" altLang="en-US" dirty="0" smtClean="0"/>
              <a:t>准备备用服务器以防服务器发生硬件故障，导致无法正常预测。</a:t>
            </a:r>
            <a:endParaRPr lang="zh-CN" altLang="en-US" dirty="0"/>
          </a:p>
        </p:txBody>
      </p:sp>
    </p:spTree>
    <p:extLst>
      <p:ext uri="{BB962C8B-B14F-4D97-AF65-F5344CB8AC3E}">
        <p14:creationId xmlns:p14="http://schemas.microsoft.com/office/powerpoint/2010/main" val="3327850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52BF4A2-8DFC-470F-956F-BE9571301CDA}" type="slidenum">
              <a:rPr lang="zh-CN" altLang="en-US" smtClean="0"/>
              <a:t>29</a:t>
            </a:fld>
            <a:endParaRPr lang="zh-CN" altLang="en-US"/>
          </a:p>
        </p:txBody>
      </p:sp>
      <p:sp>
        <p:nvSpPr>
          <p:cNvPr id="5" name="副标题 2"/>
          <p:cNvSpPr txBox="1">
            <a:spLocks/>
          </p:cNvSpPr>
          <p:nvPr/>
        </p:nvSpPr>
        <p:spPr>
          <a:xfrm>
            <a:off x="611560" y="339502"/>
            <a:ext cx="6400800" cy="1080021"/>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2400" dirty="0" smtClean="0">
                <a:solidFill>
                  <a:schemeClr val="tx2"/>
                </a:solidFill>
                <a:latin typeface="微软雅黑" panose="020B0503020204020204" pitchFamily="34" charset="-122"/>
                <a:ea typeface="微软雅黑" panose="020B0503020204020204" pitchFamily="34" charset="-122"/>
              </a:rPr>
              <a:t>5. 6 </a:t>
            </a:r>
            <a:r>
              <a:rPr lang="zh-CN" altLang="en-US" sz="2400" dirty="0" smtClean="0">
                <a:solidFill>
                  <a:schemeClr val="tx2"/>
                </a:solidFill>
                <a:latin typeface="微软雅黑" panose="020B0503020204020204" pitchFamily="34" charset="-122"/>
                <a:ea typeface="微软雅黑" panose="020B0503020204020204" pitchFamily="34" charset="-122"/>
              </a:rPr>
              <a:t>现场端系统服务及数据流向原理介绍</a:t>
            </a:r>
            <a:endParaRPr lang="en-US" altLang="zh-CN" sz="2400" dirty="0" smtClean="0">
              <a:solidFill>
                <a:schemeClr val="tx2"/>
              </a:solidFill>
              <a:latin typeface="微软雅黑" panose="020B0503020204020204" pitchFamily="34" charset="-122"/>
              <a:ea typeface="微软雅黑" panose="020B0503020204020204" pitchFamily="34" charset="-122"/>
            </a:endParaRPr>
          </a:p>
        </p:txBody>
      </p:sp>
      <p:pic>
        <p:nvPicPr>
          <p:cNvPr id="1027" name="Picture 3" descr="D:\02-工作计划\01-3版功率预测系统需求201607\目前功率预测V2版本数据流向示意图.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059582"/>
            <a:ext cx="7420819" cy="395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722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4"/>
          </p:nvPr>
        </p:nvSpPr>
        <p:spPr>
          <a:xfrm>
            <a:off x="8233073" y="4731990"/>
            <a:ext cx="539080" cy="376237"/>
          </a:xfrm>
          <a:prstGeom prst="rect">
            <a:avLst/>
          </a:prstGeom>
        </p:spPr>
        <p:txBody>
          <a:bodyPr/>
          <a:lstStyle/>
          <a:p>
            <a:fld id="{7B9097CC-BF87-454B-9C2A-5C73CB3BCD27}" type="slidenum">
              <a:rPr lang="zh-CN" altLang="en-US" smtClean="0"/>
              <a:t>3</a:t>
            </a:fld>
            <a:endParaRPr lang="zh-CN" altLang="en-US"/>
          </a:p>
        </p:txBody>
      </p:sp>
      <p:grpSp>
        <p:nvGrpSpPr>
          <p:cNvPr id="4" name="组 17"/>
          <p:cNvGrpSpPr/>
          <p:nvPr/>
        </p:nvGrpSpPr>
        <p:grpSpPr>
          <a:xfrm>
            <a:off x="1167002" y="1203598"/>
            <a:ext cx="7005398" cy="1985485"/>
            <a:chOff x="678102" y="4132131"/>
            <a:chExt cx="7005398" cy="1985485"/>
          </a:xfrm>
        </p:grpSpPr>
        <p:sp>
          <p:nvSpPr>
            <p:cNvPr id="5" name="Rectangle 1"/>
            <p:cNvSpPr>
              <a:spLocks noChangeArrowheads="1"/>
            </p:cNvSpPr>
            <p:nvPr/>
          </p:nvSpPr>
          <p:spPr bwMode="auto">
            <a:xfrm>
              <a:off x="678102" y="4132131"/>
              <a:ext cx="2242898" cy="877163"/>
            </a:xfrm>
            <a:prstGeom prst="rect">
              <a:avLst/>
            </a:prstGeom>
            <a:noFill/>
            <a:ln w="9525">
              <a:noFill/>
              <a:miter lim="800000"/>
              <a:headEnd/>
              <a:tailEnd/>
            </a:ln>
            <a:effec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5400" u="none" strike="noStrike" cap="none" normalizeH="0" baseline="0" dirty="0" smtClean="0">
                  <a:ln>
                    <a:noFill/>
                  </a:ln>
                  <a:solidFill>
                    <a:schemeClr val="bg1"/>
                  </a:solidFill>
                  <a:effectLst/>
                  <a:latin typeface="微软雅黑"/>
                  <a:ea typeface="微软雅黑"/>
                  <a:cs typeface="微软雅黑"/>
                </a:rPr>
                <a:t>01</a:t>
              </a:r>
              <a:endParaRPr kumimoji="0" lang="zh-CN" sz="5400" u="none" strike="noStrike" cap="none" normalizeH="0" baseline="0" dirty="0" smtClean="0">
                <a:ln>
                  <a:noFill/>
                </a:ln>
                <a:solidFill>
                  <a:schemeClr val="bg1"/>
                </a:solidFill>
                <a:effectLst/>
                <a:latin typeface="微软雅黑"/>
                <a:ea typeface="微软雅黑"/>
                <a:cs typeface="微软雅黑"/>
              </a:endParaRPr>
            </a:p>
          </p:txBody>
        </p:sp>
        <p:sp>
          <p:nvSpPr>
            <p:cNvPr id="6" name="Rectangle 1"/>
            <p:cNvSpPr>
              <a:spLocks noChangeArrowheads="1"/>
            </p:cNvSpPr>
            <p:nvPr/>
          </p:nvSpPr>
          <p:spPr bwMode="auto">
            <a:xfrm>
              <a:off x="743911" y="5350433"/>
              <a:ext cx="6939589" cy="615553"/>
            </a:xfrm>
            <a:prstGeom prst="rect">
              <a:avLst/>
            </a:prstGeom>
            <a:noFill/>
            <a:ln w="9525">
              <a:noFill/>
              <a:miter lim="800000"/>
              <a:headEnd/>
              <a:tailEnd/>
            </a:ln>
            <a:effectLst/>
          </p:spPr>
          <p:txBody>
            <a:bodyPr vert="horz" wrap="square" lIns="0" tIns="0" rIns="91440" bIns="0" numCol="1" anchor="ctr" anchorCtr="0" compatLnSpc="1">
              <a:prstTxWarp prst="textNoShape">
                <a:avLst/>
              </a:prstTxWarp>
              <a:spAutoFit/>
            </a:bodyPr>
            <a:lstStyle/>
            <a:p>
              <a:r>
                <a:rPr lang="zh-CN" altLang="en-US" sz="4000" dirty="0" smtClean="0">
                  <a:solidFill>
                    <a:srgbClr val="FFFFFF"/>
                  </a:solidFill>
                  <a:latin typeface="微软雅黑" pitchFamily="34" charset="-122"/>
                  <a:ea typeface="微软雅黑" pitchFamily="34" charset="-122"/>
                </a:rPr>
                <a:t>产品概述</a:t>
              </a:r>
              <a:endParaRPr lang="zh-CN" altLang="en-US" sz="4000" dirty="0">
                <a:solidFill>
                  <a:srgbClr val="FFFFFF"/>
                </a:solidFill>
                <a:latin typeface="微软雅黑" pitchFamily="34" charset="-122"/>
                <a:ea typeface="微软雅黑" pitchFamily="34" charset="-122"/>
              </a:endParaRPr>
            </a:p>
          </p:txBody>
        </p:sp>
        <p:cxnSp>
          <p:nvCxnSpPr>
            <p:cNvPr id="7" name="直线连接符 11"/>
            <p:cNvCxnSpPr/>
            <p:nvPr/>
          </p:nvCxnSpPr>
          <p:spPr>
            <a:xfrm flipH="1">
              <a:off x="744384" y="5254016"/>
              <a:ext cx="209942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直线连接符 12"/>
            <p:cNvCxnSpPr/>
            <p:nvPr/>
          </p:nvCxnSpPr>
          <p:spPr>
            <a:xfrm flipH="1">
              <a:off x="744384" y="6117616"/>
              <a:ext cx="209942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9362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5202" y="3216953"/>
            <a:ext cx="5170934" cy="1015663"/>
          </a:xfrm>
          <a:prstGeom prst="rect">
            <a:avLst/>
          </a:prstGeom>
          <a:noFill/>
        </p:spPr>
        <p:txBody>
          <a:bodyPr wrap="square" rtlCol="0">
            <a:spAutoFit/>
          </a:bodyPr>
          <a:lstStyle/>
          <a:p>
            <a:r>
              <a:rPr lang="zh-CN" altLang="en-US" sz="1400" b="1" dirty="0" smtClean="0"/>
              <a:t>问题反馈</a:t>
            </a:r>
            <a:r>
              <a:rPr lang="zh-CN" altLang="en-US" sz="1400" dirty="0" smtClean="0"/>
              <a:t>：</a:t>
            </a:r>
            <a:endParaRPr lang="en-US" altLang="zh-CN" sz="1400" dirty="0" smtClean="0"/>
          </a:p>
          <a:p>
            <a:r>
              <a:rPr lang="zh-CN" altLang="en-US" b="1" dirty="0">
                <a:latin typeface="黑体" pitchFamily="49" charset="-122"/>
                <a:ea typeface="黑体" pitchFamily="49" charset="-122"/>
              </a:rPr>
              <a:t>王安</a:t>
            </a:r>
            <a:r>
              <a:rPr lang="zh-CN" altLang="en-US" b="1" dirty="0" smtClean="0">
                <a:latin typeface="黑体" pitchFamily="49" charset="-122"/>
                <a:ea typeface="黑体" pitchFamily="49" charset="-122"/>
              </a:rPr>
              <a:t>楠   </a:t>
            </a:r>
            <a:endParaRPr lang="en-US" altLang="zh-CN" b="1" dirty="0" smtClean="0">
              <a:latin typeface="黑体" pitchFamily="49" charset="-122"/>
              <a:ea typeface="黑体" pitchFamily="49" charset="-122"/>
            </a:endParaRPr>
          </a:p>
          <a:p>
            <a:r>
              <a:rPr lang="zh-CN" altLang="en-US" sz="1400" b="1" dirty="0" smtClean="0">
                <a:latin typeface="黑体" pitchFamily="49" charset="-122"/>
                <a:ea typeface="黑体" pitchFamily="49" charset="-122"/>
              </a:rPr>
              <a:t>手机：</a:t>
            </a:r>
            <a:r>
              <a:rPr lang="en-US" altLang="zh-CN" sz="1400" b="1" dirty="0" smtClean="0">
                <a:latin typeface="黑体" pitchFamily="49" charset="-122"/>
                <a:ea typeface="黑体" pitchFamily="49" charset="-122"/>
              </a:rPr>
              <a:t>155 </a:t>
            </a:r>
            <a:r>
              <a:rPr lang="en-US" altLang="zh-CN" sz="1400" b="1" dirty="0" smtClean="0">
                <a:latin typeface="黑体" pitchFamily="49" charset="-122"/>
                <a:ea typeface="黑体" pitchFamily="49" charset="-122"/>
              </a:rPr>
              <a:t>8837 </a:t>
            </a:r>
            <a:r>
              <a:rPr lang="en-US" altLang="zh-CN" sz="1400" b="1" dirty="0" smtClean="0">
                <a:latin typeface="黑体" pitchFamily="49" charset="-122"/>
                <a:ea typeface="黑体" pitchFamily="49" charset="-122"/>
              </a:rPr>
              <a:t>7379   QQ:121525043</a:t>
            </a:r>
            <a:endParaRPr lang="en-US" altLang="zh-CN" sz="1400" b="1" dirty="0" smtClean="0">
              <a:latin typeface="黑体" pitchFamily="49" charset="-122"/>
              <a:ea typeface="黑体" pitchFamily="49" charset="-122"/>
            </a:endParaRPr>
          </a:p>
          <a:p>
            <a:r>
              <a:rPr lang="en-US" altLang="zh-CN" sz="1400" b="1" dirty="0">
                <a:latin typeface="黑体" pitchFamily="49" charset="-122"/>
                <a:ea typeface="黑体" pitchFamily="49" charset="-122"/>
              </a:rPr>
              <a:t> </a:t>
            </a:r>
            <a:r>
              <a:rPr lang="en-US" altLang="zh-CN" sz="1400" b="1" dirty="0" smtClean="0">
                <a:latin typeface="黑体" pitchFamily="49" charset="-122"/>
                <a:ea typeface="黑体" pitchFamily="49" charset="-122"/>
              </a:rPr>
              <a:t>     </a:t>
            </a:r>
            <a:r>
              <a:rPr lang="en-US" altLang="zh-CN" sz="1400" b="1" dirty="0" smtClean="0">
                <a:latin typeface="黑体" pitchFamily="49" charset="-122"/>
                <a:ea typeface="黑体" pitchFamily="49" charset="-122"/>
              </a:rPr>
              <a:t>139 </a:t>
            </a:r>
            <a:r>
              <a:rPr lang="en-US" altLang="zh-CN" sz="1400" b="1" dirty="0" smtClean="0">
                <a:latin typeface="黑体" pitchFamily="49" charset="-122"/>
                <a:ea typeface="黑体" pitchFamily="49" charset="-122"/>
              </a:rPr>
              <a:t>1034 </a:t>
            </a:r>
            <a:r>
              <a:rPr lang="en-US" altLang="zh-CN" sz="1400" b="1" dirty="0" smtClean="0">
                <a:latin typeface="黑体" pitchFamily="49" charset="-122"/>
                <a:ea typeface="黑体" pitchFamily="49" charset="-122"/>
              </a:rPr>
              <a:t>0171   </a:t>
            </a:r>
            <a:r>
              <a:rPr lang="zh-CN" altLang="en-US" sz="1400" b="1" dirty="0" smtClean="0">
                <a:latin typeface="黑体" pitchFamily="49" charset="-122"/>
                <a:ea typeface="黑体" pitchFamily="49" charset="-122"/>
              </a:rPr>
              <a:t>邮箱：</a:t>
            </a:r>
            <a:r>
              <a:rPr lang="en-US" altLang="zh-CN" sz="1400" b="1" dirty="0" smtClean="0">
                <a:latin typeface="黑体" pitchFamily="49" charset="-122"/>
                <a:ea typeface="黑体" pitchFamily="49" charset="-122"/>
              </a:rPr>
              <a:t>wangannan@goldwind.com.cn</a:t>
            </a:r>
            <a:endParaRPr lang="zh-CN" altLang="en-US" sz="1400" b="1" dirty="0">
              <a:latin typeface="黑体" pitchFamily="49" charset="-122"/>
              <a:ea typeface="黑体" pitchFamily="49" charset="-122"/>
            </a:endParaRPr>
          </a:p>
        </p:txBody>
      </p:sp>
    </p:spTree>
    <p:extLst>
      <p:ext uri="{BB962C8B-B14F-4D97-AF65-F5344CB8AC3E}">
        <p14:creationId xmlns:p14="http://schemas.microsoft.com/office/powerpoint/2010/main" val="2782233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B9097CC-BF87-454B-9C2A-5C73CB3BCD27}" type="slidenum">
              <a:rPr lang="zh-CN" altLang="en-US" smtClean="0"/>
              <a:t>4</a:t>
            </a:fld>
            <a:endParaRPr lang="zh-CN" altLang="en-US"/>
          </a:p>
        </p:txBody>
      </p:sp>
      <p:sp>
        <p:nvSpPr>
          <p:cNvPr id="8" name="副标题 2"/>
          <p:cNvSpPr>
            <a:spLocks noGrp="1"/>
          </p:cNvSpPr>
          <p:nvPr>
            <p:ph type="subTitle" idx="1"/>
          </p:nvPr>
        </p:nvSpPr>
        <p:spPr>
          <a:xfrm>
            <a:off x="611560" y="339502"/>
            <a:ext cx="6400800" cy="1080021"/>
          </a:xfrm>
        </p:spPr>
        <p:txBody>
          <a:bodyPr/>
          <a:lstStyle/>
          <a:p>
            <a:pPr algn="l">
              <a:lnSpc>
                <a:spcPct val="150000"/>
              </a:lnSpc>
            </a:pP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1.1 </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产品概述</a:t>
            </a: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风功率预测系统</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9" name="副标题 2"/>
          <p:cNvSpPr txBox="1">
            <a:spLocks/>
          </p:cNvSpPr>
          <p:nvPr/>
        </p:nvSpPr>
        <p:spPr>
          <a:xfrm>
            <a:off x="615008" y="1923678"/>
            <a:ext cx="6400800" cy="2869282"/>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WPPS</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Wind Power Prediction System</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）是根据风电场历史（实时）气象信息与区域风电场实际运行信息，建立风电场气象与功率预测模型，预测未来一定时段的风电场风速、温度和功率的系统。</a:t>
            </a:r>
            <a:endPar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1129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B9097CC-BF87-454B-9C2A-5C73CB3BCD27}" type="slidenum">
              <a:rPr lang="zh-CN" altLang="en-US" smtClean="0"/>
              <a:t>5</a:t>
            </a:fld>
            <a:endParaRPr lang="zh-CN" altLang="en-US"/>
          </a:p>
        </p:txBody>
      </p:sp>
      <p:sp>
        <p:nvSpPr>
          <p:cNvPr id="8" name="副标题 2"/>
          <p:cNvSpPr>
            <a:spLocks noGrp="1"/>
          </p:cNvSpPr>
          <p:nvPr>
            <p:ph type="subTitle" idx="1"/>
          </p:nvPr>
        </p:nvSpPr>
        <p:spPr>
          <a:xfrm>
            <a:off x="611560" y="339502"/>
            <a:ext cx="6400800" cy="1080021"/>
          </a:xfrm>
        </p:spPr>
        <p:txBody>
          <a:bodyPr/>
          <a:lstStyle/>
          <a:p>
            <a:pPr algn="l">
              <a:lnSpc>
                <a:spcPct val="150000"/>
              </a:lnSpc>
            </a:pP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1.2 </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产品概述</a:t>
            </a: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术语和定义</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9" name="副标题 2"/>
          <p:cNvSpPr txBox="1">
            <a:spLocks/>
          </p:cNvSpPr>
          <p:nvPr/>
        </p:nvSpPr>
        <p:spPr>
          <a:xfrm>
            <a:off x="625640" y="1203598"/>
            <a:ext cx="6400800" cy="2869282"/>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25640" y="1203598"/>
            <a:ext cx="7330736" cy="3293209"/>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400" dirty="0" smtClean="0">
                <a:solidFill>
                  <a:srgbClr val="000099"/>
                </a:solidFill>
              </a:rPr>
              <a:t>数值天气预报</a:t>
            </a:r>
            <a:r>
              <a:rPr lang="en-US" altLang="zh-CN" sz="1400" dirty="0" smtClean="0">
                <a:solidFill>
                  <a:srgbClr val="000099"/>
                </a:solidFill>
              </a:rPr>
              <a:t>(NWP)</a:t>
            </a:r>
            <a:r>
              <a:rPr lang="zh-CN" altLang="en-US" sz="1400" dirty="0" smtClean="0">
                <a:solidFill>
                  <a:srgbClr val="000099"/>
                </a:solidFill>
              </a:rPr>
              <a:t>：</a:t>
            </a:r>
            <a:r>
              <a:rPr lang="zh-CN" altLang="en-US" sz="1400" dirty="0"/>
              <a:t>根据大气实际情况，在一定的初值和边值条件下，通过大型计算机作数值计算，求解描写天气演变过程的流体力学和热力学的方程组，预算未来一定时间的大气运动状态和天气现象的方法。</a:t>
            </a:r>
            <a:endParaRPr lang="en-US" altLang="zh-CN" sz="1400" dirty="0"/>
          </a:p>
          <a:p>
            <a:pPr marL="285750" indent="-285750">
              <a:buFont typeface="Wingdings" panose="05000000000000000000" pitchFamily="2" charset="2"/>
              <a:buChar char="Ø"/>
            </a:pPr>
            <a:r>
              <a:rPr lang="zh-CN" altLang="en-US" sz="1400" dirty="0">
                <a:solidFill>
                  <a:srgbClr val="000099"/>
                </a:solidFill>
              </a:rPr>
              <a:t>功率预测：</a:t>
            </a:r>
            <a:r>
              <a:rPr lang="zh-CN" altLang="en-US" sz="1400" dirty="0"/>
              <a:t>以电场的历史功率、历史风速、地形地貌、数值天气预报、风电机组运行状态等数据建立电场输出功率的预测模型，以风速、功率或数值天气预报数据作为模型的输入，结合电场机组的设备状态及运行工况，得到电场未来的输出功率，预测时间尺度包括短期预测和超短期预测。</a:t>
            </a:r>
            <a:endParaRPr lang="en-US" altLang="zh-CN" sz="1400" dirty="0"/>
          </a:p>
          <a:p>
            <a:pPr marL="285750" indent="-285750">
              <a:buFont typeface="Wingdings" panose="05000000000000000000" pitchFamily="2" charset="2"/>
              <a:buChar char="Ø"/>
            </a:pPr>
            <a:r>
              <a:rPr lang="zh-CN" altLang="en-US" sz="1400" dirty="0">
                <a:solidFill>
                  <a:srgbClr val="000099"/>
                </a:solidFill>
              </a:rPr>
              <a:t>短期风电功率预测：</a:t>
            </a:r>
            <a:r>
              <a:rPr lang="zh-CN" altLang="en-US" sz="1400" dirty="0"/>
              <a:t>未来</a:t>
            </a:r>
            <a:r>
              <a:rPr lang="en-US" altLang="zh-CN" sz="1400" dirty="0"/>
              <a:t>3</a:t>
            </a:r>
            <a:r>
              <a:rPr lang="zh-CN" altLang="en-US" sz="1400" dirty="0"/>
              <a:t>天内的风电输出功率预测，时间分辨率等于</a:t>
            </a:r>
            <a:r>
              <a:rPr lang="en-US" altLang="zh-CN" sz="1400" dirty="0"/>
              <a:t>15min</a:t>
            </a:r>
            <a:r>
              <a:rPr lang="zh-CN" altLang="en-US" sz="1400" dirty="0"/>
              <a:t>。</a:t>
            </a:r>
            <a:endParaRPr lang="en-US" altLang="zh-CN" sz="1400" dirty="0"/>
          </a:p>
          <a:p>
            <a:pPr marL="285750" indent="-285750">
              <a:buFont typeface="Wingdings" panose="05000000000000000000" pitchFamily="2" charset="2"/>
              <a:buChar char="Ø"/>
            </a:pPr>
            <a:r>
              <a:rPr lang="zh-CN" altLang="en-US" sz="1400" dirty="0">
                <a:solidFill>
                  <a:srgbClr val="000099"/>
                </a:solidFill>
              </a:rPr>
              <a:t>超短期风电功率预测：</a:t>
            </a:r>
            <a:r>
              <a:rPr lang="en-US" altLang="zh-CN" sz="1400" dirty="0" smtClean="0"/>
              <a:t>0h-4h</a:t>
            </a:r>
            <a:r>
              <a:rPr lang="zh-CN" altLang="en-US" sz="1400" dirty="0" smtClean="0"/>
              <a:t>的</a:t>
            </a:r>
            <a:r>
              <a:rPr lang="zh-CN" altLang="en-US" sz="1400" dirty="0"/>
              <a:t>风电输出功率预测，时间分辨率等于</a:t>
            </a:r>
            <a:r>
              <a:rPr lang="en-US" altLang="zh-CN" sz="1400" dirty="0"/>
              <a:t>15min</a:t>
            </a:r>
            <a:r>
              <a:rPr lang="zh-CN" altLang="en-US" sz="1400" dirty="0"/>
              <a:t>。</a:t>
            </a:r>
            <a:endParaRPr lang="en-US" altLang="zh-CN" sz="1400" dirty="0"/>
          </a:p>
          <a:p>
            <a:pPr marL="285750" indent="-285750">
              <a:buFont typeface="Wingdings" panose="05000000000000000000" pitchFamily="2" charset="2"/>
              <a:buChar char="Ø"/>
            </a:pPr>
            <a:r>
              <a:rPr lang="zh-CN" altLang="en-US" sz="1400" dirty="0">
                <a:solidFill>
                  <a:srgbClr val="000099"/>
                </a:solidFill>
              </a:rPr>
              <a:t>区域：</a:t>
            </a:r>
            <a:r>
              <a:rPr lang="zh-CN" altLang="en-US" sz="1400" dirty="0"/>
              <a:t>功率预测系统根据地形、风机生产厂家、风机型号等诸多因素，对风机进行分组，划分出用于功率预测的最小单元。</a:t>
            </a:r>
          </a:p>
          <a:p>
            <a:pPr marL="285750" indent="-285750">
              <a:buFont typeface="Wingdings" panose="05000000000000000000" pitchFamily="2" charset="2"/>
              <a:buChar char="Ø"/>
            </a:pPr>
            <a:r>
              <a:rPr lang="zh-CN" altLang="en-US" sz="1400" dirty="0">
                <a:solidFill>
                  <a:srgbClr val="000099"/>
                </a:solidFill>
              </a:rPr>
              <a:t>上报区域：</a:t>
            </a:r>
            <a:r>
              <a:rPr lang="zh-CN" altLang="en-US" sz="1400" dirty="0"/>
              <a:t>电网为调度电力资源而划分的最小管理单元。上报区域可能是一个或者多个区域的组合。</a:t>
            </a:r>
          </a:p>
          <a:p>
            <a:pPr marL="285750" indent="-285750">
              <a:buFont typeface="Wingdings" panose="05000000000000000000" pitchFamily="2" charset="2"/>
              <a:buChar char="Ø"/>
            </a:pPr>
            <a:r>
              <a:rPr lang="zh-CN" altLang="en-US" sz="1400" dirty="0" smtClean="0">
                <a:solidFill>
                  <a:srgbClr val="000099"/>
                </a:solidFill>
              </a:rPr>
              <a:t>上报</a:t>
            </a:r>
            <a:r>
              <a:rPr lang="zh-CN" altLang="en-US" sz="1400" dirty="0">
                <a:solidFill>
                  <a:srgbClr val="000099"/>
                </a:solidFill>
              </a:rPr>
              <a:t>区域功率预测评估：</a:t>
            </a:r>
            <a:r>
              <a:rPr lang="zh-CN" altLang="en-US" sz="1400" dirty="0"/>
              <a:t>上报给电网的功率预报数据和电场实测功率数据对比。</a:t>
            </a:r>
          </a:p>
          <a:p>
            <a:endParaRPr lang="zh-CN" altLang="en-US" sz="1200" dirty="0"/>
          </a:p>
        </p:txBody>
      </p:sp>
    </p:spTree>
    <p:extLst>
      <p:ext uri="{BB962C8B-B14F-4D97-AF65-F5344CB8AC3E}">
        <p14:creationId xmlns:p14="http://schemas.microsoft.com/office/powerpoint/2010/main" val="36223588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B9097CC-BF87-454B-9C2A-5C73CB3BCD27}" type="slidenum">
              <a:rPr lang="zh-CN" altLang="en-US" smtClean="0"/>
              <a:t>6</a:t>
            </a:fld>
            <a:endParaRPr lang="zh-CN" altLang="en-US"/>
          </a:p>
        </p:txBody>
      </p:sp>
      <p:sp>
        <p:nvSpPr>
          <p:cNvPr id="8" name="副标题 2"/>
          <p:cNvSpPr>
            <a:spLocks noGrp="1"/>
          </p:cNvSpPr>
          <p:nvPr>
            <p:ph type="subTitle" idx="1"/>
          </p:nvPr>
        </p:nvSpPr>
        <p:spPr>
          <a:xfrm>
            <a:off x="611560" y="339503"/>
            <a:ext cx="6400800" cy="720080"/>
          </a:xfrm>
        </p:spPr>
        <p:txBody>
          <a:bodyPr/>
          <a:lstStyle/>
          <a:p>
            <a:pPr algn="l">
              <a:lnSpc>
                <a:spcPct val="150000"/>
              </a:lnSpc>
            </a:pP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1.3 </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产品概述</a:t>
            </a: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系统网络结构（二次安防要求）</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9" name="副标题 2"/>
          <p:cNvSpPr txBox="1">
            <a:spLocks/>
          </p:cNvSpPr>
          <p:nvPr/>
        </p:nvSpPr>
        <p:spPr>
          <a:xfrm>
            <a:off x="625640" y="1203598"/>
            <a:ext cx="6400800" cy="2869282"/>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25640" y="1203598"/>
            <a:ext cx="7330736" cy="276999"/>
          </a:xfrm>
          <a:prstGeom prst="rect">
            <a:avLst/>
          </a:prstGeom>
          <a:noFill/>
        </p:spPr>
        <p:txBody>
          <a:bodyPr wrap="square" rtlCol="0">
            <a:spAutoFit/>
          </a:bodyPr>
          <a:lstStyle/>
          <a:p>
            <a:endParaRPr lang="zh-CN" altLang="en-US" sz="1200" dirty="0"/>
          </a:p>
        </p:txBody>
      </p:sp>
      <p:pic>
        <p:nvPicPr>
          <p:cNvPr id="1026" name="Picture 2" descr="E:\08-出差现场端相关\01-青海\01-锡铁山风电场-三峡新能源\现场相关图纸\功率预测网络设备拓扑图.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43608" y="987575"/>
            <a:ext cx="6624736" cy="35283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331640" y="1195084"/>
            <a:ext cx="1512168" cy="276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1322858"/>
            <a:ext cx="15430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1621308"/>
            <a:ext cx="15430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514650" y="3169689"/>
            <a:ext cx="4824536" cy="92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6001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B9097CC-BF87-454B-9C2A-5C73CB3BCD27}" type="slidenum">
              <a:rPr lang="zh-CN" altLang="en-US" smtClean="0"/>
              <a:t>7</a:t>
            </a:fld>
            <a:endParaRPr lang="zh-CN" altLang="en-US"/>
          </a:p>
        </p:txBody>
      </p:sp>
      <p:sp>
        <p:nvSpPr>
          <p:cNvPr id="8" name="副标题 2"/>
          <p:cNvSpPr>
            <a:spLocks noGrp="1"/>
          </p:cNvSpPr>
          <p:nvPr>
            <p:ph type="subTitle" idx="1"/>
          </p:nvPr>
        </p:nvSpPr>
        <p:spPr>
          <a:xfrm>
            <a:off x="611560" y="339503"/>
            <a:ext cx="6400800" cy="720080"/>
          </a:xfrm>
        </p:spPr>
        <p:txBody>
          <a:bodyPr/>
          <a:lstStyle/>
          <a:p>
            <a:pPr algn="l">
              <a:lnSpc>
                <a:spcPct val="150000"/>
              </a:lnSpc>
            </a:pPr>
            <a:r>
              <a:rPr lang="en-US" altLang="zh-CN" sz="1800" dirty="0" smtClean="0">
                <a:solidFill>
                  <a:schemeClr val="accent1">
                    <a:lumMod val="75000"/>
                  </a:schemeClr>
                </a:solidFill>
                <a:latin typeface="微软雅黑" panose="020B0503020204020204" pitchFamily="34" charset="-122"/>
                <a:ea typeface="微软雅黑" panose="020B0503020204020204" pitchFamily="34" charset="-122"/>
              </a:rPr>
              <a:t>1.4 </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产品概述</a:t>
            </a: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硬件支持系统设备介绍</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9" name="副标题 2"/>
          <p:cNvSpPr txBox="1">
            <a:spLocks/>
          </p:cNvSpPr>
          <p:nvPr/>
        </p:nvSpPr>
        <p:spPr>
          <a:xfrm>
            <a:off x="625640" y="1203598"/>
            <a:ext cx="6400800" cy="2869282"/>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25640" y="1203598"/>
            <a:ext cx="7330736" cy="276999"/>
          </a:xfrm>
          <a:prstGeom prst="rect">
            <a:avLst/>
          </a:prstGeom>
          <a:noFill/>
        </p:spPr>
        <p:txBody>
          <a:bodyPr wrap="square" rtlCol="0">
            <a:spAutoFit/>
          </a:bodyPr>
          <a:lstStyle/>
          <a:p>
            <a:endParaRPr lang="zh-CN" altLang="en-US" sz="1200" dirty="0"/>
          </a:p>
        </p:txBody>
      </p:sp>
      <p:sp>
        <p:nvSpPr>
          <p:cNvPr id="7" name="矩形 6"/>
          <p:cNvSpPr/>
          <p:nvPr/>
        </p:nvSpPr>
        <p:spPr>
          <a:xfrm>
            <a:off x="1068422" y="1179780"/>
            <a:ext cx="7086600" cy="3323987"/>
          </a:xfrm>
          <a:prstGeom prst="rect">
            <a:avLst/>
          </a:prstGeom>
        </p:spPr>
        <p:txBody>
          <a:bodyPr wrap="square">
            <a:spAutoFit/>
          </a:bodyPr>
          <a:lstStyle/>
          <a:p>
            <a:pPr marL="285750" indent="-285750">
              <a:buFont typeface="Wingdings" panose="05000000000000000000" pitchFamily="2" charset="2"/>
              <a:buChar char="Ø"/>
            </a:pPr>
            <a:r>
              <a:rPr lang="zh-CN" altLang="en-US" sz="1400" dirty="0" smtClean="0">
                <a:solidFill>
                  <a:srgbClr val="000099"/>
                </a:solidFill>
              </a:rPr>
              <a:t>前置采集</a:t>
            </a:r>
            <a:r>
              <a:rPr lang="zh-CN" altLang="en-US" sz="1400" dirty="0">
                <a:solidFill>
                  <a:srgbClr val="000099"/>
                </a:solidFill>
              </a:rPr>
              <a:t>服务器： </a:t>
            </a:r>
            <a:r>
              <a:rPr lang="zh-CN" altLang="en-US" sz="1400" dirty="0"/>
              <a:t>运行</a:t>
            </a:r>
            <a:r>
              <a:rPr lang="zh-CN" altLang="en-US" sz="1400" dirty="0" smtClean="0"/>
              <a:t>数据前置采集程序，接入风机厂家、</a:t>
            </a:r>
            <a:r>
              <a:rPr lang="zh-CN" altLang="en-US" sz="1400" dirty="0"/>
              <a:t>测风塔</a:t>
            </a:r>
            <a:r>
              <a:rPr lang="zh-CN" altLang="en-US" sz="1400" dirty="0" smtClean="0"/>
              <a:t>、升压站出口</a:t>
            </a:r>
            <a:r>
              <a:rPr lang="en-US" altLang="zh-CN" sz="1400" dirty="0" smtClean="0"/>
              <a:t>P</a:t>
            </a:r>
            <a:r>
              <a:rPr lang="zh-CN" altLang="en-US" sz="1400" dirty="0" smtClean="0"/>
              <a:t>有功、逆变器等</a:t>
            </a:r>
            <a:r>
              <a:rPr lang="zh-CN" altLang="en-US" sz="1400" dirty="0"/>
              <a:t>数据</a:t>
            </a:r>
            <a:r>
              <a:rPr lang="zh-CN" altLang="en-US" sz="1400" dirty="0" smtClean="0"/>
              <a:t>。</a:t>
            </a:r>
            <a:endParaRPr lang="en-US" altLang="zh-CN" sz="1400" dirty="0" smtClean="0"/>
          </a:p>
          <a:p>
            <a:r>
              <a:rPr lang="zh-CN" altLang="en-US" sz="1400" dirty="0" smtClean="0"/>
              <a:t>  </a:t>
            </a:r>
            <a:endParaRPr lang="en-US" altLang="zh-CN" sz="1400" dirty="0" smtClean="0"/>
          </a:p>
          <a:p>
            <a:pPr marL="285750" indent="-285750">
              <a:buFont typeface="Wingdings" panose="05000000000000000000" pitchFamily="2" charset="2"/>
              <a:buChar char="Ø"/>
            </a:pPr>
            <a:r>
              <a:rPr lang="zh-CN" altLang="en-US" sz="1400" dirty="0">
                <a:solidFill>
                  <a:srgbClr val="000099"/>
                </a:solidFill>
              </a:rPr>
              <a:t>风电功率预测服务器： </a:t>
            </a:r>
            <a:r>
              <a:rPr lang="zh-CN" altLang="en-US" sz="1400" dirty="0"/>
              <a:t>运行风电功率预测模块，根据建立的预测模型，基于采集的数值天气预报，采用物理和统计相结合的预测方法，并结合目前风电场风机的实时运行工况对单台风机及整个风电场的出力情况进行短期预测和超短期预测</a:t>
            </a:r>
            <a:r>
              <a:rPr lang="zh-CN" altLang="en-US" sz="1400" dirty="0" smtClean="0"/>
              <a:t>。</a:t>
            </a:r>
            <a:endParaRPr lang="en-US" altLang="zh-CN" sz="1400" dirty="0" smtClean="0"/>
          </a:p>
          <a:p>
            <a:r>
              <a:rPr lang="zh-CN" altLang="en-US" sz="1400" dirty="0" smtClean="0"/>
              <a:t>           </a:t>
            </a:r>
            <a:endParaRPr lang="en-US" altLang="zh-CN" sz="1400" dirty="0" smtClean="0"/>
          </a:p>
          <a:p>
            <a:pPr marL="285750" indent="-285750">
              <a:buFont typeface="Wingdings" panose="05000000000000000000" pitchFamily="2" charset="2"/>
              <a:buChar char="Ø"/>
            </a:pPr>
            <a:r>
              <a:rPr lang="zh-CN" altLang="en-US" sz="1400" dirty="0" smtClean="0">
                <a:solidFill>
                  <a:srgbClr val="000099"/>
                </a:solidFill>
              </a:rPr>
              <a:t>气象代理服务器</a:t>
            </a:r>
            <a:r>
              <a:rPr lang="zh-CN" altLang="en-US" sz="1400" dirty="0">
                <a:solidFill>
                  <a:srgbClr val="000099"/>
                </a:solidFill>
              </a:rPr>
              <a:t>： </a:t>
            </a:r>
            <a:r>
              <a:rPr lang="zh-CN" altLang="en-US" sz="1400" dirty="0"/>
              <a:t>负责从气象局获得数值天气预报，为保证网络安全在网络边界处配置反向物理隔离设备</a:t>
            </a:r>
            <a:r>
              <a:rPr lang="zh-CN" altLang="en-US" sz="1400" dirty="0" smtClean="0"/>
              <a:t>。</a:t>
            </a:r>
            <a:endParaRPr lang="en-US" altLang="zh-CN" sz="1400" dirty="0" smtClean="0"/>
          </a:p>
          <a:p>
            <a:r>
              <a:rPr lang="zh-CN" altLang="en-US" sz="1400" dirty="0"/>
              <a:t> </a:t>
            </a:r>
            <a:endParaRPr lang="en-US" altLang="zh-CN" sz="1400" dirty="0"/>
          </a:p>
          <a:p>
            <a:pPr marL="285750" indent="-285750">
              <a:buFont typeface="Wingdings" panose="05000000000000000000" pitchFamily="2" charset="2"/>
              <a:buChar char="Ø"/>
            </a:pPr>
            <a:r>
              <a:rPr lang="zh-CN" altLang="en-US" sz="1400" dirty="0" smtClean="0">
                <a:solidFill>
                  <a:srgbClr val="000099"/>
                </a:solidFill>
              </a:rPr>
              <a:t>上报</a:t>
            </a:r>
            <a:r>
              <a:rPr lang="en-US" altLang="zh-CN" sz="1400" dirty="0" smtClean="0">
                <a:solidFill>
                  <a:srgbClr val="000099"/>
                </a:solidFill>
              </a:rPr>
              <a:t>OPC</a:t>
            </a:r>
            <a:r>
              <a:rPr lang="zh-CN" altLang="en-US" sz="1400" dirty="0" smtClean="0">
                <a:solidFill>
                  <a:srgbClr val="000099"/>
                </a:solidFill>
              </a:rPr>
              <a:t>设备或嵌入式设备： </a:t>
            </a:r>
            <a:r>
              <a:rPr lang="zh-CN" altLang="en-US" sz="1400" dirty="0" smtClean="0"/>
              <a:t>负责按调度要求按时将相应文件上报调度系统。</a:t>
            </a:r>
            <a:endParaRPr lang="en-US" altLang="zh-CN" sz="1400" dirty="0" smtClean="0"/>
          </a:p>
          <a:p>
            <a:r>
              <a:rPr lang="zh-CN" altLang="en-US" sz="1400" dirty="0" smtClean="0"/>
              <a:t>  </a:t>
            </a:r>
            <a:endParaRPr lang="en-US" altLang="zh-CN" sz="1400" dirty="0" smtClean="0"/>
          </a:p>
          <a:p>
            <a:pPr marL="285750" indent="-285750">
              <a:buFont typeface="Wingdings" panose="05000000000000000000" pitchFamily="2" charset="2"/>
              <a:buChar char="Ø"/>
            </a:pPr>
            <a:r>
              <a:rPr lang="zh-CN" altLang="en-US" sz="1400" dirty="0" smtClean="0">
                <a:solidFill>
                  <a:srgbClr val="000099"/>
                </a:solidFill>
              </a:rPr>
              <a:t>测</a:t>
            </a:r>
            <a:r>
              <a:rPr lang="zh-CN" altLang="en-US" sz="1400" dirty="0">
                <a:solidFill>
                  <a:srgbClr val="000099"/>
                </a:solidFill>
              </a:rPr>
              <a:t>风塔： </a:t>
            </a:r>
            <a:r>
              <a:rPr lang="zh-CN" altLang="en-US" sz="1400" dirty="0"/>
              <a:t>测风塔测量数据</a:t>
            </a:r>
            <a:r>
              <a:rPr lang="zh-CN" altLang="en-US" sz="1400" dirty="0" smtClean="0"/>
              <a:t>（</a:t>
            </a:r>
            <a:r>
              <a:rPr lang="zh-CN" altLang="zh-CN" sz="1400" dirty="0" smtClean="0"/>
              <a:t>塔编号</a:t>
            </a:r>
            <a:r>
              <a:rPr lang="zh-CN" altLang="en-US" sz="1400" dirty="0"/>
              <a:t>，</a:t>
            </a:r>
            <a:r>
              <a:rPr lang="zh-CN" altLang="zh-CN" sz="1400" dirty="0" smtClean="0"/>
              <a:t>温度、</a:t>
            </a:r>
            <a:r>
              <a:rPr lang="zh-CN" altLang="en-US" sz="1400" dirty="0" smtClean="0"/>
              <a:t>湿度、</a:t>
            </a:r>
            <a:r>
              <a:rPr lang="zh-CN" altLang="zh-CN" sz="1400" dirty="0" smtClean="0"/>
              <a:t>压力</a:t>
            </a:r>
            <a:r>
              <a:rPr lang="zh-CN" altLang="zh-CN" sz="1400" dirty="0"/>
              <a:t>及</a:t>
            </a:r>
            <a:r>
              <a:rPr lang="en-US" altLang="zh-CN" sz="1400" dirty="0" smtClean="0"/>
              <a:t>10M,30M,50M,70M</a:t>
            </a:r>
            <a:r>
              <a:rPr lang="zh-CN" altLang="zh-CN" sz="1400" dirty="0"/>
              <a:t>层高的风速、</a:t>
            </a:r>
            <a:r>
              <a:rPr lang="zh-CN" altLang="zh-CN" sz="1400" dirty="0" smtClean="0"/>
              <a:t>风向</a:t>
            </a:r>
            <a:r>
              <a:rPr lang="zh-CN" altLang="en-US" sz="1400" dirty="0" smtClean="0"/>
              <a:t>实时气象数据）</a:t>
            </a:r>
            <a:r>
              <a:rPr lang="zh-CN" altLang="en-US" sz="1400" dirty="0"/>
              <a:t>是用来进行超短期功率预测的</a:t>
            </a:r>
            <a:r>
              <a:rPr lang="zh-CN" altLang="en-US" sz="1400" dirty="0" smtClean="0"/>
              <a:t>。</a:t>
            </a:r>
            <a:endParaRPr lang="en-US" altLang="zh-CN" sz="1400" dirty="0" smtClean="0"/>
          </a:p>
          <a:p>
            <a:endParaRPr lang="en-US" altLang="zh-CN" sz="1400" dirty="0" smtClean="0">
              <a:solidFill>
                <a:srgbClr val="000099"/>
              </a:solidFill>
            </a:endParaRPr>
          </a:p>
        </p:txBody>
      </p:sp>
    </p:spTree>
    <p:extLst>
      <p:ext uri="{BB962C8B-B14F-4D97-AF65-F5344CB8AC3E}">
        <p14:creationId xmlns:p14="http://schemas.microsoft.com/office/powerpoint/2010/main" val="215752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B9097CC-BF87-454B-9C2A-5C73CB3BCD27}" type="slidenum">
              <a:rPr lang="zh-CN" altLang="en-US" smtClean="0"/>
              <a:t>8</a:t>
            </a:fld>
            <a:endParaRPr lang="zh-CN" altLang="en-US"/>
          </a:p>
        </p:txBody>
      </p:sp>
      <p:sp>
        <p:nvSpPr>
          <p:cNvPr id="8" name="副标题 2"/>
          <p:cNvSpPr>
            <a:spLocks noGrp="1"/>
          </p:cNvSpPr>
          <p:nvPr>
            <p:ph type="subTitle" idx="1"/>
          </p:nvPr>
        </p:nvSpPr>
        <p:spPr>
          <a:xfrm>
            <a:off x="611560" y="339503"/>
            <a:ext cx="6400800" cy="720080"/>
          </a:xfrm>
        </p:spPr>
        <p:txBody>
          <a:bodyPr/>
          <a:lstStyle/>
          <a:p>
            <a:pPr algn="l">
              <a:lnSpc>
                <a:spcPct val="150000"/>
              </a:lnSpc>
            </a:pPr>
            <a:r>
              <a:rPr lang="en-US" altLang="zh-CN" sz="1800" dirty="0" smtClean="0">
                <a:solidFill>
                  <a:schemeClr val="accent1">
                    <a:lumMod val="75000"/>
                  </a:schemeClr>
                </a:solidFill>
                <a:latin typeface="微软雅黑" panose="020B0503020204020204" pitchFamily="34" charset="-122"/>
                <a:ea typeface="微软雅黑" panose="020B0503020204020204" pitchFamily="34" charset="-122"/>
              </a:rPr>
              <a:t>1.5 </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产品概述</a:t>
            </a:r>
            <a:r>
              <a:rPr lang="en-US" altLang="zh-CN" sz="1800"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1800" dirty="0">
                <a:solidFill>
                  <a:schemeClr val="accent1">
                    <a:lumMod val="75000"/>
                  </a:schemeClr>
                </a:solidFill>
                <a:latin typeface="微软雅黑" panose="020B0503020204020204" pitchFamily="34" charset="-122"/>
                <a:ea typeface="微软雅黑" panose="020B0503020204020204" pitchFamily="34" charset="-122"/>
              </a:rPr>
              <a:t>软件系统界面展示</a:t>
            </a:r>
            <a:endParaRPr lang="en-US" altLang="zh-CN" sz="18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9" name="副标题 2"/>
          <p:cNvSpPr txBox="1">
            <a:spLocks/>
          </p:cNvSpPr>
          <p:nvPr/>
        </p:nvSpPr>
        <p:spPr>
          <a:xfrm>
            <a:off x="625640" y="1203598"/>
            <a:ext cx="6400800" cy="2869282"/>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25640" y="1203598"/>
            <a:ext cx="7330736" cy="276999"/>
          </a:xfrm>
          <a:prstGeom prst="rect">
            <a:avLst/>
          </a:prstGeom>
          <a:noFill/>
        </p:spPr>
        <p:txBody>
          <a:bodyPr wrap="square" rtlCol="0">
            <a:spAutoFit/>
          </a:bodyPr>
          <a:lstStyle/>
          <a:p>
            <a:endParaRPr lang="zh-CN" altLang="en-US" sz="1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681" y="994647"/>
            <a:ext cx="5698653" cy="3837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25101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B9097CC-BF87-454B-9C2A-5C73CB3BCD27}" type="slidenum">
              <a:rPr lang="zh-CN" altLang="en-US" smtClean="0"/>
              <a:t>9</a:t>
            </a:fld>
            <a:endParaRPr lang="zh-CN" altLang="en-US"/>
          </a:p>
        </p:txBody>
      </p:sp>
      <p:sp>
        <p:nvSpPr>
          <p:cNvPr id="8" name="副标题 2"/>
          <p:cNvSpPr>
            <a:spLocks noGrp="1"/>
          </p:cNvSpPr>
          <p:nvPr>
            <p:ph type="subTitle" idx="1"/>
          </p:nvPr>
        </p:nvSpPr>
        <p:spPr>
          <a:xfrm>
            <a:off x="611560" y="339503"/>
            <a:ext cx="6400800" cy="720080"/>
          </a:xfrm>
        </p:spPr>
        <p:txBody>
          <a:bodyPr/>
          <a:lstStyle/>
          <a:p>
            <a:pPr algn="l">
              <a:lnSpc>
                <a:spcPct val="150000"/>
              </a:lnSpc>
            </a:pP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1.7 </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产品概述</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系统技术路线创新</a:t>
            </a:r>
            <a:endPar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副标题 2"/>
          <p:cNvSpPr txBox="1">
            <a:spLocks/>
          </p:cNvSpPr>
          <p:nvPr/>
        </p:nvSpPr>
        <p:spPr>
          <a:xfrm>
            <a:off x="625640" y="1203598"/>
            <a:ext cx="6400800" cy="2869282"/>
          </a:xfrm>
          <a:prstGeom prst="rect">
            <a:avLst/>
          </a:prstGeom>
        </p:spPr>
        <p:txBody>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50000"/>
              </a:lnSpc>
            </a:pPr>
            <a:endParaRPr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25640" y="1203598"/>
            <a:ext cx="7330736" cy="276999"/>
          </a:xfrm>
          <a:prstGeom prst="rect">
            <a:avLst/>
          </a:prstGeom>
          <a:noFill/>
        </p:spPr>
        <p:txBody>
          <a:bodyPr wrap="square" rtlCol="0">
            <a:spAutoFit/>
          </a:bodyPr>
          <a:lstStyle/>
          <a:p>
            <a:endParaRPr lang="zh-CN" altLang="en-US" sz="1200" dirty="0"/>
          </a:p>
        </p:txBody>
      </p:sp>
      <p:sp>
        <p:nvSpPr>
          <p:cNvPr id="5" name="TextBox 4"/>
          <p:cNvSpPr txBox="1"/>
          <p:nvPr/>
        </p:nvSpPr>
        <p:spPr>
          <a:xfrm>
            <a:off x="395536" y="1203598"/>
            <a:ext cx="7704856" cy="3693319"/>
          </a:xfrm>
          <a:prstGeom prst="rect">
            <a:avLst/>
          </a:prstGeom>
          <a:noFill/>
        </p:spPr>
        <p:txBody>
          <a:bodyPr wrap="square" rtlCol="0">
            <a:spAutoFit/>
          </a:bodyPr>
          <a:lstStyle/>
          <a:p>
            <a:r>
              <a:rPr lang="zh-CN" altLang="en-US" dirty="0" smtClean="0"/>
              <a:t>金风功率预测产品提供</a:t>
            </a:r>
            <a:r>
              <a:rPr lang="en-US" altLang="zh-CN" dirty="0" smtClean="0"/>
              <a:t>2</a:t>
            </a:r>
            <a:r>
              <a:rPr lang="zh-CN" altLang="en-US" dirty="0" smtClean="0"/>
              <a:t>种结构模式：</a:t>
            </a:r>
            <a:endParaRPr lang="en-US" altLang="zh-CN" dirty="0" smtClean="0"/>
          </a:p>
          <a:p>
            <a:endParaRPr lang="en-US" altLang="zh-CN" dirty="0" smtClean="0"/>
          </a:p>
          <a:p>
            <a:r>
              <a:rPr lang="zh-CN" altLang="en-US" b="1" dirty="0" smtClean="0">
                <a:solidFill>
                  <a:srgbClr val="FF0000"/>
                </a:solidFill>
              </a:rPr>
              <a:t>经典模式（场站端）</a:t>
            </a:r>
            <a:r>
              <a:rPr lang="zh-CN" altLang="en-US" dirty="0" smtClean="0"/>
              <a:t>、</a:t>
            </a:r>
            <a:r>
              <a:rPr lang="zh-CN" altLang="en-US" b="1" dirty="0">
                <a:solidFill>
                  <a:srgbClr val="FF0000"/>
                </a:solidFill>
              </a:rPr>
              <a:t>集控</a:t>
            </a:r>
            <a:r>
              <a:rPr lang="zh-CN" altLang="en-US" b="1" dirty="0" smtClean="0">
                <a:solidFill>
                  <a:srgbClr val="FF0000"/>
                </a:solidFill>
              </a:rPr>
              <a:t>模式（集中预报、主站端）</a:t>
            </a:r>
            <a:endParaRPr lang="en-US" altLang="zh-CN" b="1" dirty="0" smtClean="0">
              <a:solidFill>
                <a:srgbClr val="FF0000"/>
              </a:solidFill>
            </a:endParaRPr>
          </a:p>
          <a:p>
            <a:endParaRPr lang="en-US" altLang="zh-CN" b="1" dirty="0">
              <a:solidFill>
                <a:srgbClr val="FF0000"/>
              </a:solidFill>
            </a:endParaRPr>
          </a:p>
          <a:p>
            <a:r>
              <a:rPr lang="zh-CN" altLang="en-US" b="1" dirty="0"/>
              <a:t>经典</a:t>
            </a:r>
            <a:r>
              <a:rPr lang="zh-CN" altLang="en-US" b="1" dirty="0" smtClean="0"/>
              <a:t>模式：</a:t>
            </a:r>
            <a:r>
              <a:rPr lang="zh-CN" altLang="en-US" dirty="0" smtClean="0"/>
              <a:t>在风电场现场进行预测程序部署，根据现场的实测数据及天气预报生成预测数据，直接上报调度，适合风电场场站端部署，结构较复杂，预测精度跟踪不及时，模型调整周期长。数传统模式。</a:t>
            </a:r>
            <a:endParaRPr lang="en-US" altLang="zh-CN" dirty="0" smtClean="0"/>
          </a:p>
          <a:p>
            <a:endParaRPr lang="en-US" altLang="zh-CN" dirty="0"/>
          </a:p>
          <a:p>
            <a:r>
              <a:rPr lang="zh-CN" altLang="en-US" b="1" smtClean="0"/>
              <a:t>集控模式</a:t>
            </a:r>
            <a:r>
              <a:rPr lang="zh-CN" altLang="en-US" b="1" dirty="0" smtClean="0"/>
              <a:t>：</a:t>
            </a:r>
            <a:r>
              <a:rPr lang="zh-CN" altLang="en-US" dirty="0" smtClean="0"/>
              <a:t>根据现场提供的数据在公司数据预测中心直接进行气象和功率的预测，可进行多风场，多区域的整体预测，再发布到风电场端上报数据给调度，场站端结构简单，精度跟踪及时，模型调整周期短，更新及时，并可集中进行结果展示，适合区域级预测中心或监控中心，也适合调度主站端。</a:t>
            </a:r>
            <a:endParaRPr lang="zh-CN" altLang="en-US" dirty="0"/>
          </a:p>
        </p:txBody>
      </p:sp>
    </p:spTree>
    <p:extLst>
      <p:ext uri="{BB962C8B-B14F-4D97-AF65-F5344CB8AC3E}">
        <p14:creationId xmlns:p14="http://schemas.microsoft.com/office/powerpoint/2010/main" val="95579779"/>
      </p:ext>
    </p:extLst>
  </p:cSld>
  <p:clrMapOvr>
    <a:masterClrMapping/>
  </p:clrMapOvr>
  <p:timing>
    <p:tnLst>
      <p:par>
        <p:cTn id="1" dur="indefinite" restart="never" nodeType="tmRoot"/>
      </p:par>
    </p:tnLst>
  </p:timing>
</p:sld>
</file>

<file path=ppt/theme/theme1.xml><?xml version="1.0" encoding="utf-8"?>
<a:theme xmlns:a="http://schemas.openxmlformats.org/drawingml/2006/main" name="博风慧能产品解决方案-PPT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博风慧能产品解决方案-PPT模板</Template>
  <TotalTime>1424</TotalTime>
  <Words>1774</Words>
  <Application>Microsoft Office PowerPoint</Application>
  <PresentationFormat>全屏显示(16:9)</PresentationFormat>
  <Paragraphs>195</Paragraphs>
  <Slides>30</Slides>
  <Notes>17</Notes>
  <HiddenSlides>0</HiddenSlides>
  <MMClips>0</MMClips>
  <ScaleCrop>false</ScaleCrop>
  <HeadingPairs>
    <vt:vector size="4" baseType="variant">
      <vt:variant>
        <vt:lpstr>主题</vt:lpstr>
      </vt:variant>
      <vt:variant>
        <vt:i4>5</vt:i4>
      </vt:variant>
      <vt:variant>
        <vt:lpstr>幻灯片标题</vt:lpstr>
      </vt:variant>
      <vt:variant>
        <vt:i4>30</vt:i4>
      </vt:variant>
    </vt:vector>
  </HeadingPairs>
  <TitlesOfParts>
    <vt:vector size="35" baseType="lpstr">
      <vt:lpstr>博风慧能产品解决方案-PPT模板</vt:lpstr>
      <vt:lpstr>自定义设计方案</vt:lpstr>
      <vt:lpstr>1_自定义设计方案</vt:lpstr>
      <vt:lpstr>2_自定义设计方案</vt:lpstr>
      <vt:lpstr>3_自定义设计方案</vt:lpstr>
      <vt:lpstr>金风科技新能源功率预测系统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XXXX解决方案</dc:title>
  <dc:creator>亢亚鹏</dc:creator>
  <cp:lastModifiedBy>王安楠</cp:lastModifiedBy>
  <cp:revision>106</cp:revision>
  <dcterms:created xsi:type="dcterms:W3CDTF">2016-03-15T02:12:12Z</dcterms:created>
  <dcterms:modified xsi:type="dcterms:W3CDTF">2016-08-02T07:52:02Z</dcterms:modified>
</cp:coreProperties>
</file>